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sldIdLst>
    <p:sldId id="256" r:id="rId2"/>
    <p:sldId id="395" r:id="rId3"/>
    <p:sldId id="257" r:id="rId4"/>
    <p:sldId id="408" r:id="rId5"/>
    <p:sldId id="409" r:id="rId6"/>
    <p:sldId id="430" r:id="rId7"/>
    <p:sldId id="407" r:id="rId8"/>
    <p:sldId id="431" r:id="rId9"/>
    <p:sldId id="412" r:id="rId10"/>
    <p:sldId id="414" r:id="rId11"/>
    <p:sldId id="411" r:id="rId12"/>
    <p:sldId id="424" r:id="rId13"/>
    <p:sldId id="425" r:id="rId14"/>
    <p:sldId id="426" r:id="rId15"/>
    <p:sldId id="405" r:id="rId16"/>
    <p:sldId id="415" r:id="rId17"/>
    <p:sldId id="416" r:id="rId18"/>
    <p:sldId id="413" r:id="rId19"/>
    <p:sldId id="417" r:id="rId20"/>
    <p:sldId id="418" r:id="rId21"/>
    <p:sldId id="421" r:id="rId22"/>
    <p:sldId id="422" r:id="rId23"/>
    <p:sldId id="427" r:id="rId24"/>
    <p:sldId id="428" r:id="rId25"/>
    <p:sldId id="429" r:id="rId26"/>
    <p:sldId id="419" r:id="rId27"/>
    <p:sldId id="420" r:id="rId28"/>
    <p:sldId id="410" r:id="rId29"/>
    <p:sldId id="373" r:id="rId30"/>
    <p:sldId id="389" r:id="rId31"/>
    <p:sldId id="379" r:id="rId32"/>
    <p:sldId id="380" r:id="rId33"/>
    <p:sldId id="381" r:id="rId34"/>
    <p:sldId id="382" r:id="rId35"/>
    <p:sldId id="383" r:id="rId36"/>
    <p:sldId id="384" r:id="rId37"/>
    <p:sldId id="385" r:id="rId38"/>
    <p:sldId id="386" r:id="rId39"/>
    <p:sldId id="387" r:id="rId40"/>
    <p:sldId id="388" r:id="rId41"/>
    <p:sldId id="390" r:id="rId42"/>
  </p:sldIdLst>
  <p:sldSz cx="9144000" cy="5143500" type="screen16x9"/>
  <p:notesSz cx="6858000" cy="9144000"/>
  <p:defaultTextStyle>
    <a:defPPr marL="0" marR="0" indent="0" algn="l" defTabSz="573969" rtl="0" fontAlgn="auto" latinLnBrk="1" hangingPunct="0">
      <a:lnSpc>
        <a:spcPct val="100000"/>
      </a:lnSpc>
      <a:spcBef>
        <a:spcPts val="0"/>
      </a:spcBef>
      <a:spcAft>
        <a:spcPts val="0"/>
      </a:spcAft>
      <a:buClrTx/>
      <a:buSzTx/>
      <a:buFontTx/>
      <a:buNone/>
      <a:tabLst/>
      <a:defRPr kumimoji="0" sz="1100" b="0" i="0" u="none" strike="noStrike" cap="none" spc="0" normalizeH="0" baseline="0">
        <a:ln>
          <a:noFill/>
        </a:ln>
        <a:solidFill>
          <a:srgbClr val="000000"/>
        </a:solidFill>
        <a:effectLst/>
        <a:uFillTx/>
      </a:defRPr>
    </a:defPPr>
    <a:lvl1pPr marL="0" marR="0" indent="0" algn="ctr" defTabSz="366702" rtl="0" fontAlgn="auto" latinLnBrk="0" hangingPunct="0">
      <a:lnSpc>
        <a:spcPct val="80000"/>
      </a:lnSpc>
      <a:spcBef>
        <a:spcPts val="0"/>
      </a:spcBef>
      <a:spcAft>
        <a:spcPts val="0"/>
      </a:spcAft>
      <a:buClrTx/>
      <a:buSzTx/>
      <a:buFontTx/>
      <a:buNone/>
      <a:tabLst/>
      <a:defRPr kumimoji="0" sz="5600" b="0" i="0" u="none" strike="noStrike" cap="none" spc="0" normalizeH="0" baseline="0">
        <a:ln>
          <a:noFill/>
        </a:ln>
        <a:solidFill>
          <a:srgbClr val="797979"/>
        </a:solidFill>
        <a:effectLst/>
        <a:uFillTx/>
        <a:latin typeface="+mn-lt"/>
        <a:ea typeface="+mn-ea"/>
        <a:cs typeface="+mn-cs"/>
        <a:sym typeface="Yanone Kaffeesatz Regular"/>
      </a:defRPr>
    </a:lvl1pPr>
    <a:lvl2pPr marL="0" marR="0" indent="143492" algn="ctr" defTabSz="366702" rtl="0" fontAlgn="auto" latinLnBrk="0" hangingPunct="0">
      <a:lnSpc>
        <a:spcPct val="80000"/>
      </a:lnSpc>
      <a:spcBef>
        <a:spcPts val="0"/>
      </a:spcBef>
      <a:spcAft>
        <a:spcPts val="0"/>
      </a:spcAft>
      <a:buClrTx/>
      <a:buSzTx/>
      <a:buFontTx/>
      <a:buNone/>
      <a:tabLst/>
      <a:defRPr kumimoji="0" sz="5600" b="0" i="0" u="none" strike="noStrike" cap="none" spc="0" normalizeH="0" baseline="0">
        <a:ln>
          <a:noFill/>
        </a:ln>
        <a:solidFill>
          <a:srgbClr val="797979"/>
        </a:solidFill>
        <a:effectLst/>
        <a:uFillTx/>
        <a:latin typeface="+mn-lt"/>
        <a:ea typeface="+mn-ea"/>
        <a:cs typeface="+mn-cs"/>
        <a:sym typeface="Yanone Kaffeesatz Regular"/>
      </a:defRPr>
    </a:lvl2pPr>
    <a:lvl3pPr marL="0" marR="0" indent="286984" algn="ctr" defTabSz="366702" rtl="0" fontAlgn="auto" latinLnBrk="0" hangingPunct="0">
      <a:lnSpc>
        <a:spcPct val="80000"/>
      </a:lnSpc>
      <a:spcBef>
        <a:spcPts val="0"/>
      </a:spcBef>
      <a:spcAft>
        <a:spcPts val="0"/>
      </a:spcAft>
      <a:buClrTx/>
      <a:buSzTx/>
      <a:buFontTx/>
      <a:buNone/>
      <a:tabLst/>
      <a:defRPr kumimoji="0" sz="5600" b="0" i="0" u="none" strike="noStrike" cap="none" spc="0" normalizeH="0" baseline="0">
        <a:ln>
          <a:noFill/>
        </a:ln>
        <a:solidFill>
          <a:srgbClr val="797979"/>
        </a:solidFill>
        <a:effectLst/>
        <a:uFillTx/>
        <a:latin typeface="+mn-lt"/>
        <a:ea typeface="+mn-ea"/>
        <a:cs typeface="+mn-cs"/>
        <a:sym typeface="Yanone Kaffeesatz Regular"/>
      </a:defRPr>
    </a:lvl3pPr>
    <a:lvl4pPr marL="0" marR="0" indent="430477" algn="ctr" defTabSz="366702" rtl="0" fontAlgn="auto" latinLnBrk="0" hangingPunct="0">
      <a:lnSpc>
        <a:spcPct val="80000"/>
      </a:lnSpc>
      <a:spcBef>
        <a:spcPts val="0"/>
      </a:spcBef>
      <a:spcAft>
        <a:spcPts val="0"/>
      </a:spcAft>
      <a:buClrTx/>
      <a:buSzTx/>
      <a:buFontTx/>
      <a:buNone/>
      <a:tabLst/>
      <a:defRPr kumimoji="0" sz="5600" b="0" i="0" u="none" strike="noStrike" cap="none" spc="0" normalizeH="0" baseline="0">
        <a:ln>
          <a:noFill/>
        </a:ln>
        <a:solidFill>
          <a:srgbClr val="797979"/>
        </a:solidFill>
        <a:effectLst/>
        <a:uFillTx/>
        <a:latin typeface="+mn-lt"/>
        <a:ea typeface="+mn-ea"/>
        <a:cs typeface="+mn-cs"/>
        <a:sym typeface="Yanone Kaffeesatz Regular"/>
      </a:defRPr>
    </a:lvl4pPr>
    <a:lvl5pPr marL="0" marR="0" indent="573969" algn="ctr" defTabSz="366702" rtl="0" fontAlgn="auto" latinLnBrk="0" hangingPunct="0">
      <a:lnSpc>
        <a:spcPct val="80000"/>
      </a:lnSpc>
      <a:spcBef>
        <a:spcPts val="0"/>
      </a:spcBef>
      <a:spcAft>
        <a:spcPts val="0"/>
      </a:spcAft>
      <a:buClrTx/>
      <a:buSzTx/>
      <a:buFontTx/>
      <a:buNone/>
      <a:tabLst/>
      <a:defRPr kumimoji="0" sz="5600" b="0" i="0" u="none" strike="noStrike" cap="none" spc="0" normalizeH="0" baseline="0">
        <a:ln>
          <a:noFill/>
        </a:ln>
        <a:solidFill>
          <a:srgbClr val="797979"/>
        </a:solidFill>
        <a:effectLst/>
        <a:uFillTx/>
        <a:latin typeface="+mn-lt"/>
        <a:ea typeface="+mn-ea"/>
        <a:cs typeface="+mn-cs"/>
        <a:sym typeface="Yanone Kaffeesatz Regular"/>
      </a:defRPr>
    </a:lvl5pPr>
    <a:lvl6pPr marL="0" marR="0" indent="717461" algn="ctr" defTabSz="366702" rtl="0" fontAlgn="auto" latinLnBrk="0" hangingPunct="0">
      <a:lnSpc>
        <a:spcPct val="80000"/>
      </a:lnSpc>
      <a:spcBef>
        <a:spcPts val="0"/>
      </a:spcBef>
      <a:spcAft>
        <a:spcPts val="0"/>
      </a:spcAft>
      <a:buClrTx/>
      <a:buSzTx/>
      <a:buFontTx/>
      <a:buNone/>
      <a:tabLst/>
      <a:defRPr kumimoji="0" sz="5600" b="0" i="0" u="none" strike="noStrike" cap="none" spc="0" normalizeH="0" baseline="0">
        <a:ln>
          <a:noFill/>
        </a:ln>
        <a:solidFill>
          <a:srgbClr val="797979"/>
        </a:solidFill>
        <a:effectLst/>
        <a:uFillTx/>
        <a:latin typeface="+mn-lt"/>
        <a:ea typeface="+mn-ea"/>
        <a:cs typeface="+mn-cs"/>
        <a:sym typeface="Yanone Kaffeesatz Regular"/>
      </a:defRPr>
    </a:lvl6pPr>
    <a:lvl7pPr marL="0" marR="0" indent="860953" algn="ctr" defTabSz="366702" rtl="0" fontAlgn="auto" latinLnBrk="0" hangingPunct="0">
      <a:lnSpc>
        <a:spcPct val="80000"/>
      </a:lnSpc>
      <a:spcBef>
        <a:spcPts val="0"/>
      </a:spcBef>
      <a:spcAft>
        <a:spcPts val="0"/>
      </a:spcAft>
      <a:buClrTx/>
      <a:buSzTx/>
      <a:buFontTx/>
      <a:buNone/>
      <a:tabLst/>
      <a:defRPr kumimoji="0" sz="5600" b="0" i="0" u="none" strike="noStrike" cap="none" spc="0" normalizeH="0" baseline="0">
        <a:ln>
          <a:noFill/>
        </a:ln>
        <a:solidFill>
          <a:srgbClr val="797979"/>
        </a:solidFill>
        <a:effectLst/>
        <a:uFillTx/>
        <a:latin typeface="+mn-lt"/>
        <a:ea typeface="+mn-ea"/>
        <a:cs typeface="+mn-cs"/>
        <a:sym typeface="Yanone Kaffeesatz Regular"/>
      </a:defRPr>
    </a:lvl7pPr>
    <a:lvl8pPr marL="0" marR="0" indent="1004446" algn="ctr" defTabSz="366702" rtl="0" fontAlgn="auto" latinLnBrk="0" hangingPunct="0">
      <a:lnSpc>
        <a:spcPct val="80000"/>
      </a:lnSpc>
      <a:spcBef>
        <a:spcPts val="0"/>
      </a:spcBef>
      <a:spcAft>
        <a:spcPts val="0"/>
      </a:spcAft>
      <a:buClrTx/>
      <a:buSzTx/>
      <a:buFontTx/>
      <a:buNone/>
      <a:tabLst/>
      <a:defRPr kumimoji="0" sz="5600" b="0" i="0" u="none" strike="noStrike" cap="none" spc="0" normalizeH="0" baseline="0">
        <a:ln>
          <a:noFill/>
        </a:ln>
        <a:solidFill>
          <a:srgbClr val="797979"/>
        </a:solidFill>
        <a:effectLst/>
        <a:uFillTx/>
        <a:latin typeface="+mn-lt"/>
        <a:ea typeface="+mn-ea"/>
        <a:cs typeface="+mn-cs"/>
        <a:sym typeface="Yanone Kaffeesatz Regular"/>
      </a:defRPr>
    </a:lvl8pPr>
    <a:lvl9pPr marL="0" marR="0" indent="1147938" algn="ctr" defTabSz="366702" rtl="0" fontAlgn="auto" latinLnBrk="0" hangingPunct="0">
      <a:lnSpc>
        <a:spcPct val="80000"/>
      </a:lnSpc>
      <a:spcBef>
        <a:spcPts val="0"/>
      </a:spcBef>
      <a:spcAft>
        <a:spcPts val="0"/>
      </a:spcAft>
      <a:buClrTx/>
      <a:buSzTx/>
      <a:buFontTx/>
      <a:buNone/>
      <a:tabLst/>
      <a:defRPr kumimoji="0" sz="5600" b="0" i="0" u="none" strike="noStrike" cap="none" spc="0" normalizeH="0" baseline="0">
        <a:ln>
          <a:noFill/>
        </a:ln>
        <a:solidFill>
          <a:srgbClr val="797979"/>
        </a:solidFill>
        <a:effectLst/>
        <a:uFillTx/>
        <a:latin typeface="+mn-lt"/>
        <a:ea typeface="+mn-ea"/>
        <a:cs typeface="+mn-cs"/>
        <a:sym typeface="Yanone Kaffeesatz Regular"/>
      </a:defRPr>
    </a:lvl9pPr>
  </p:defaultTextStyle>
  <p:extLst>
    <p:ext uri="{521415D9-36F7-43E2-AB2F-B90AF26B5E84}">
      <p14:sectionLst xmlns:p14="http://schemas.microsoft.com/office/powerpoint/2010/main">
        <p14:section name="Default Section" id="{734806DF-30A5-3941-9BD9-C2B61E013B9F}">
          <p14:sldIdLst>
            <p14:sldId id="256"/>
            <p14:sldId id="395"/>
            <p14:sldId id="257"/>
            <p14:sldId id="408"/>
            <p14:sldId id="409"/>
            <p14:sldId id="430"/>
            <p14:sldId id="407"/>
            <p14:sldId id="431"/>
            <p14:sldId id="412"/>
            <p14:sldId id="414"/>
            <p14:sldId id="411"/>
            <p14:sldId id="424"/>
            <p14:sldId id="425"/>
            <p14:sldId id="426"/>
            <p14:sldId id="405"/>
            <p14:sldId id="415"/>
            <p14:sldId id="416"/>
            <p14:sldId id="413"/>
            <p14:sldId id="417"/>
            <p14:sldId id="418"/>
            <p14:sldId id="421"/>
            <p14:sldId id="422"/>
            <p14:sldId id="427"/>
            <p14:sldId id="428"/>
            <p14:sldId id="429"/>
            <p14:sldId id="419"/>
            <p14:sldId id="420"/>
            <p14:sldId id="410"/>
            <p14:sldId id="373"/>
          </p14:sldIdLst>
        </p14:section>
        <p14:section name="Templates" id="{A7DE0E57-1057-B241-9DD9-636FADAB1D2B}">
          <p14:sldIdLst>
            <p14:sldId id="389"/>
            <p14:sldId id="379"/>
            <p14:sldId id="380"/>
            <p14:sldId id="381"/>
            <p14:sldId id="382"/>
            <p14:sldId id="383"/>
            <p14:sldId id="384"/>
            <p14:sldId id="385"/>
            <p14:sldId id="386"/>
            <p14:sldId id="387"/>
            <p14:sldId id="388"/>
            <p14:sldId id="39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6F6"/>
    <a:srgbClr val="FFFFFF"/>
    <a:srgbClr val="FEFF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664" autoAdjust="0"/>
  </p:normalViewPr>
  <p:slideViewPr>
    <p:cSldViewPr snapToGrid="0" snapToObjects="1">
      <p:cViewPr>
        <p:scale>
          <a:sx n="100" d="100"/>
          <a:sy n="100" d="100"/>
        </p:scale>
        <p:origin x="-80" y="-80"/>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interSettings" Target="printerSettings/printerSettings1.bin"/><Relationship Id="rId45" Type="http://schemas.openxmlformats.org/officeDocument/2006/relationships/presProps" Target="presProps.xml"/></Relationships>
</file>

<file path=ppt/media/image1.png>
</file>

<file path=ppt/media/image10.png>
</file>

<file path=ppt/media/image2.jpeg>
</file>

<file path=ppt/media/image3.png>
</file>

<file path=ppt/media/image4.png>
</file>

<file path=ppt/media/image5.png>
</file>

<file path=ppt/media/image6.gi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7" name="Shape 127"/>
          <p:cNvSpPr>
            <a:spLocks noGrp="1" noRot="1" noChangeAspect="1"/>
          </p:cNvSpPr>
          <p:nvPr>
            <p:ph type="sldImg"/>
          </p:nvPr>
        </p:nvSpPr>
        <p:spPr>
          <a:xfrm>
            <a:off x="381000" y="685800"/>
            <a:ext cx="6096000" cy="3429000"/>
          </a:xfrm>
          <a:prstGeom prst="rect">
            <a:avLst/>
          </a:prstGeom>
        </p:spPr>
        <p:txBody>
          <a:bodyPr/>
          <a:lstStyle/>
          <a:p>
            <a:endParaRPr/>
          </a:p>
        </p:txBody>
      </p:sp>
      <p:sp>
        <p:nvSpPr>
          <p:cNvPr id="128" name="Shape 12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792952661"/>
      </p:ext>
    </p:extLst>
  </p:cSld>
  <p:clrMap bg1="lt1" tx1="dk1" bg2="lt2" tx2="dk2" accent1="accent1" accent2="accent2" accent3="accent3" accent4="accent4" accent5="accent5" accent6="accent6" hlink="hlink" folHlink="folHlink"/>
  <p:notesStyle>
    <a:lvl1pPr defTabSz="286984" latinLnBrk="0">
      <a:lnSpc>
        <a:spcPct val="117999"/>
      </a:lnSpc>
      <a:defRPr sz="1400">
        <a:latin typeface="Helvetica Neue"/>
        <a:ea typeface="Helvetica Neue"/>
        <a:cs typeface="Helvetica Neue"/>
        <a:sym typeface="Helvetica Neue"/>
      </a:defRPr>
    </a:lvl1pPr>
    <a:lvl2pPr indent="143492" defTabSz="286984" latinLnBrk="0">
      <a:lnSpc>
        <a:spcPct val="117999"/>
      </a:lnSpc>
      <a:defRPr sz="1400">
        <a:latin typeface="Helvetica Neue"/>
        <a:ea typeface="Helvetica Neue"/>
        <a:cs typeface="Helvetica Neue"/>
        <a:sym typeface="Helvetica Neue"/>
      </a:defRPr>
    </a:lvl2pPr>
    <a:lvl3pPr indent="286984" defTabSz="286984" latinLnBrk="0">
      <a:lnSpc>
        <a:spcPct val="117999"/>
      </a:lnSpc>
      <a:defRPr sz="1400">
        <a:latin typeface="Helvetica Neue"/>
        <a:ea typeface="Helvetica Neue"/>
        <a:cs typeface="Helvetica Neue"/>
        <a:sym typeface="Helvetica Neue"/>
      </a:defRPr>
    </a:lvl3pPr>
    <a:lvl4pPr indent="430477" defTabSz="286984" latinLnBrk="0">
      <a:lnSpc>
        <a:spcPct val="117999"/>
      </a:lnSpc>
      <a:defRPr sz="1400">
        <a:latin typeface="Helvetica Neue"/>
        <a:ea typeface="Helvetica Neue"/>
        <a:cs typeface="Helvetica Neue"/>
        <a:sym typeface="Helvetica Neue"/>
      </a:defRPr>
    </a:lvl4pPr>
    <a:lvl5pPr indent="573969" defTabSz="286984" latinLnBrk="0">
      <a:lnSpc>
        <a:spcPct val="117999"/>
      </a:lnSpc>
      <a:defRPr sz="1400">
        <a:latin typeface="Helvetica Neue"/>
        <a:ea typeface="Helvetica Neue"/>
        <a:cs typeface="Helvetica Neue"/>
        <a:sym typeface="Helvetica Neue"/>
      </a:defRPr>
    </a:lvl5pPr>
    <a:lvl6pPr indent="717461" defTabSz="286984" latinLnBrk="0">
      <a:lnSpc>
        <a:spcPct val="117999"/>
      </a:lnSpc>
      <a:defRPr sz="1400">
        <a:latin typeface="Helvetica Neue"/>
        <a:ea typeface="Helvetica Neue"/>
        <a:cs typeface="Helvetica Neue"/>
        <a:sym typeface="Helvetica Neue"/>
      </a:defRPr>
    </a:lvl6pPr>
    <a:lvl7pPr indent="860953" defTabSz="286984" latinLnBrk="0">
      <a:lnSpc>
        <a:spcPct val="117999"/>
      </a:lnSpc>
      <a:defRPr sz="1400">
        <a:latin typeface="Helvetica Neue"/>
        <a:ea typeface="Helvetica Neue"/>
        <a:cs typeface="Helvetica Neue"/>
        <a:sym typeface="Helvetica Neue"/>
      </a:defRPr>
    </a:lvl7pPr>
    <a:lvl8pPr indent="1004446" defTabSz="286984" latinLnBrk="0">
      <a:lnSpc>
        <a:spcPct val="117999"/>
      </a:lnSpc>
      <a:defRPr sz="1400">
        <a:latin typeface="Helvetica Neue"/>
        <a:ea typeface="Helvetica Neue"/>
        <a:cs typeface="Helvetica Neue"/>
        <a:sym typeface="Helvetica Neue"/>
      </a:defRPr>
    </a:lvl8pPr>
    <a:lvl9pPr indent="1147938" defTabSz="286984" latinLnBrk="0">
      <a:lnSpc>
        <a:spcPct val="117999"/>
      </a:lnSpc>
      <a:defRPr sz="14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I'd like to thank the organizers for inviting</a:t>
            </a:r>
            <a:r>
              <a:rPr lang="en-US" baseline="0"/>
              <a:t> me to speak here today. I hope this will be useful for you. We should have time for questions in the end.</a:t>
            </a:r>
            <a:endParaRPr lang="en-US"/>
          </a:p>
        </p:txBody>
      </p:sp>
    </p:spTree>
    <p:extLst>
      <p:ext uri="{BB962C8B-B14F-4D97-AF65-F5344CB8AC3E}">
        <p14:creationId xmlns:p14="http://schemas.microsoft.com/office/powerpoint/2010/main" val="423280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My 2017 looked like</a:t>
            </a:r>
            <a:r>
              <a:rPr lang="en-US" baseline="0"/>
              <a:t> this. Most of my work is available for anyone to see, and it's not just code, it's also project planning, design, discussions, releases, everything that goes into shipping projects.</a:t>
            </a:r>
            <a:endParaRPr lang="en-US"/>
          </a:p>
        </p:txBody>
      </p:sp>
    </p:spTree>
    <p:extLst>
      <p:ext uri="{BB962C8B-B14F-4D97-AF65-F5344CB8AC3E}">
        <p14:creationId xmlns:p14="http://schemas.microsoft.com/office/powerpoint/2010/main" val="17048757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I've worked remotely for 11 years now, which is why I can be in Lisbon this week to talk to you without affecting my work schedule too much.</a:t>
            </a:r>
          </a:p>
          <a:p>
            <a:r>
              <a:rPr lang="en-US"/>
              <a:t>Tomorrow I'll probably find a nice spot somewhere on the beach and work from there, the weather is waaaaay nicer here than in Copenhagen.</a:t>
            </a:r>
          </a:p>
          <a:p>
            <a:r>
              <a:rPr lang="en-US"/>
              <a:t>In a few weeks I'll be in San Francisco, then probably New York.</a:t>
            </a:r>
          </a:p>
          <a:p>
            <a:r>
              <a:rPr lang="en-US"/>
              <a:t>The only thing I need is my laptop, or laptops, power, and a decent internet connection.</a:t>
            </a:r>
          </a:p>
          <a:p>
            <a:r>
              <a:rPr lang="en-US"/>
              <a:t>The best thing that's happened is the european roaming, which means I can have data anywhere in Europe without having to worry about it. </a:t>
            </a:r>
          </a:p>
          <a:p>
            <a:r>
              <a:rPr lang="en-US"/>
              <a:t>I carry a couple of phones with me since I have a few different sim cards for a few different countries where I spend more time, but a couple of months ago I switched to a plan that gives me 10GB of data roaming globally, so I don't have to worry about having local sim cards anymore (although I do have a US sim card, it's pretty handy, they get very confused when you give them a non-US phone number)</a:t>
            </a:r>
          </a:p>
        </p:txBody>
      </p:sp>
    </p:spTree>
    <p:extLst>
      <p:ext uri="{BB962C8B-B14F-4D97-AF65-F5344CB8AC3E}">
        <p14:creationId xmlns:p14="http://schemas.microsoft.com/office/powerpoint/2010/main" val="8394945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Remote life means that you are in control over your schedule. You're not going into a physical office every day, no one can look in and see where you are physically.</a:t>
            </a:r>
          </a:p>
          <a:p>
            <a:r>
              <a:rPr lang="en-US"/>
              <a:t>This gives you a lot of freedom to make your own schedule, but it's not easy and not everyone can handle it.</a:t>
            </a:r>
          </a:p>
          <a:p>
            <a:r>
              <a:rPr lang="en-US"/>
              <a:t>Most of the time there's no people right next to you that you can turn to for a chat. Most of the time there's no people at all unless you go out to them.</a:t>
            </a:r>
          </a:p>
          <a:p>
            <a:r>
              <a:rPr lang="en-US"/>
              <a:t>Your colleagues are in another country, in another timezone, they might not be awake at the same hours that you are. It can get very lonely, and without the constant realtime feedback of a location where you go every day with your colleagues, it can feel like no one sees you, that you're working in a vacuum.</a:t>
            </a:r>
          </a:p>
          <a:p>
            <a:r>
              <a:rPr lang="en-US"/>
              <a:t>It's your job to reach out and make connections, keep your routine and your schedule despite the lack of external pressures, do the work regardless of whether there's someone around you.</a:t>
            </a:r>
          </a:p>
          <a:p>
            <a:endParaRPr lang="en-US"/>
          </a:p>
          <a:p>
            <a:endParaRPr lang="en-US"/>
          </a:p>
        </p:txBody>
      </p:sp>
    </p:spTree>
    <p:extLst>
      <p:ext uri="{BB962C8B-B14F-4D97-AF65-F5344CB8AC3E}">
        <p14:creationId xmlns:p14="http://schemas.microsoft.com/office/powerpoint/2010/main" val="3513026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Companies pay me to work on open source. Crazy, yes, I know.</a:t>
            </a:r>
          </a:p>
          <a:p>
            <a:r>
              <a:rPr lang="en-US"/>
              <a:t>Open source is a profitable business and every successful company out there uses open source in one way or another, and it is in their best interest to hire and retain developers that work on these projects.</a:t>
            </a:r>
          </a:p>
          <a:p>
            <a:endParaRPr lang="en-US"/>
          </a:p>
        </p:txBody>
      </p:sp>
    </p:spTree>
    <p:extLst>
      <p:ext uri="{BB962C8B-B14F-4D97-AF65-F5344CB8AC3E}">
        <p14:creationId xmlns:p14="http://schemas.microsoft.com/office/powerpoint/2010/main" val="16265059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Around 2006 I was here in Lisbon and had finished a consulting project at an insurance company - building a website or something of the sort. By this time I'd been following the mailing lists of several open source projects like Mono and Umbraco, and had used some of them to build internal tools at various places and projects I worked at. I had done a couple of posts and sent some patches in, so I had some history in the mailing lists.</a:t>
            </a:r>
          </a:p>
          <a:p>
            <a:r>
              <a:rPr lang="en-US"/>
              <a:t>So when one day Miguel de Icaza posted on the mono mailing list that they were looking to hire a developer for the Mono team, I was ready for it and immediately applied. The whole hiring process was done remotely via email, and before I knew it I was a Novel employee working full time on open source software.</a:t>
            </a:r>
          </a:p>
        </p:txBody>
      </p:sp>
    </p:spTree>
    <p:extLst>
      <p:ext uri="{BB962C8B-B14F-4D97-AF65-F5344CB8AC3E}">
        <p14:creationId xmlns:p14="http://schemas.microsoft.com/office/powerpoint/2010/main" val="33173271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If I wasn't monitoring that</a:t>
            </a:r>
            <a:r>
              <a:rPr lang="en-US" baseline="0"/>
              <a:t> mailing list, I wouldn't have seen that job posting. If I wasn't sending patches and posting on forums and following the project, I wouldn't have been on that mailing list and I wouldn't have had code to point to when it came time for interviewing.</a:t>
            </a:r>
            <a:endParaRPr lang="en-US"/>
          </a:p>
        </p:txBody>
      </p:sp>
    </p:spTree>
    <p:extLst>
      <p:ext uri="{BB962C8B-B14F-4D97-AF65-F5344CB8AC3E}">
        <p14:creationId xmlns:p14="http://schemas.microsoft.com/office/powerpoint/2010/main" val="3317327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Open source == visibility</a:t>
            </a:r>
          </a:p>
          <a:p>
            <a:r>
              <a:rPr lang="en-US"/>
              <a:t>Open source development is a very effective way of making connections in the industry and making yourself be seen, which is the best way of getting more job opportunities.</a:t>
            </a:r>
          </a:p>
          <a:p>
            <a:r>
              <a:rPr lang="en-US"/>
              <a:t>Even if it's not what you do for work, it's still the best way of boosting your career and getting those jobs that seem completely out of reach.</a:t>
            </a:r>
          </a:p>
        </p:txBody>
      </p:sp>
    </p:spTree>
    <p:extLst>
      <p:ext uri="{BB962C8B-B14F-4D97-AF65-F5344CB8AC3E}">
        <p14:creationId xmlns:p14="http://schemas.microsoft.com/office/powerpoint/2010/main" val="33173271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One of the first things I did was look for open source conferences that I could afford to attend. Novell didn't really give us a conference benefit, but I felt it was important that I connected with people and so I went to FOSDEM and GUADEC and other conferences whenever I could,</a:t>
            </a:r>
            <a:r>
              <a:rPr lang="en-US" baseline="0"/>
              <a:t> paying out of my own pocket.</a:t>
            </a:r>
          </a:p>
          <a:p>
            <a:r>
              <a:rPr lang="en-US" baseline="0"/>
              <a:t>I spent more time in the corridors talking to people than I did watching talks, and that was really important.</a:t>
            </a:r>
          </a:p>
          <a:p>
            <a:r>
              <a:rPr lang="en-US"/>
              <a:t>It was at FOSDEM that I met Lucas Meijer, then the lead of the scripting team at Unity, and helped him figure out some problems he was having with the Mono runtime. Some time later, he offered me a job.</a:t>
            </a:r>
          </a:p>
        </p:txBody>
      </p:sp>
    </p:spTree>
    <p:extLst>
      <p:ext uri="{BB962C8B-B14F-4D97-AF65-F5344CB8AC3E}">
        <p14:creationId xmlns:p14="http://schemas.microsoft.com/office/powerpoint/2010/main" val="33173271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friends and contacts I made over the years on mailing lists, discussion groups, IRC, social media and other forums eventually led to the jobs and contracts. I decided to take a year to rest and figure out what my next job would be, and ended up spending that year on a wide variety of projects, all of which came through friends and connections, over conversations at conferences and bars - I even spent a month in Jordan helping bootstrap a game studio.</a:t>
            </a:r>
          </a:p>
          <a:p>
            <a:r>
              <a:rPr lang="en-US"/>
              <a:t>I met Phil Haack, my current boss, at another conference, and we bumped into each other a few times in different conferences. When he was</a:t>
            </a:r>
            <a:r>
              <a:rPr lang="en-US" baseline="0"/>
              <a:t> hiring to do GHfVS, he pinged me asking if I was interested, and now I'm at GitHub.</a:t>
            </a:r>
            <a:endParaRPr lang="en-US"/>
          </a:p>
        </p:txBody>
      </p:sp>
    </p:spTree>
    <p:extLst>
      <p:ext uri="{BB962C8B-B14F-4D97-AF65-F5344CB8AC3E}">
        <p14:creationId xmlns:p14="http://schemas.microsoft.com/office/powerpoint/2010/main" val="3317327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Google Summer of Code is a 3 month open source paid internship where you get to work on an OSS project for one of the many mentoring organizations in the program.</a:t>
            </a:r>
            <a:r>
              <a:rPr lang="en-US" baseline="0"/>
              <a:t> A successful GSoC project is an excellent launch platform for you career.</a:t>
            </a:r>
          </a:p>
          <a:p>
            <a:r>
              <a:rPr lang="en-US"/>
              <a:t>I've mentored students on Google Summer of Code for 7 years. I've had two very successful students that went on to get hired later. Both these students were full time at the university while doing GSoC, and both ended up doing GSoC for two years in a row. The common characteristics they both had was that they were very engaged, very committed, very independent. One of the most common scenarios in a disappointing GSoC project is that the student gets distracted by something and disappears for a few days. Then they come back, and then they disappear again, and that pattern repeats itself and before you know it, the 3 months are over and the project isn't done. Successful students don't fall into this pattern. They might need to step away to deal with exams and other things, but they come back and they are fully committed when they're working on the project.</a:t>
            </a:r>
          </a:p>
          <a:p>
            <a:r>
              <a:rPr lang="en-US"/>
              <a:t>They self-organize and self-plan. They don't wait for the mentor to tell them what to do. They request feedback but aren't blocked by it. They make goals and they make them happen.</a:t>
            </a:r>
          </a:p>
          <a:p>
            <a:endParaRPr lang="en-US"/>
          </a:p>
        </p:txBody>
      </p:sp>
    </p:spTree>
    <p:extLst>
      <p:ext uri="{BB962C8B-B14F-4D97-AF65-F5344CB8AC3E}">
        <p14:creationId xmlns:p14="http://schemas.microsoft.com/office/powerpoint/2010/main" val="3317327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286984" eaLnBrk="1" fontAlgn="auto" latinLnBrk="0" hangingPunct="1">
              <a:lnSpc>
                <a:spcPct val="117999"/>
              </a:lnSpc>
              <a:spcBef>
                <a:spcPts val="0"/>
              </a:spcBef>
              <a:spcAft>
                <a:spcPts val="0"/>
              </a:spcAft>
              <a:buClrTx/>
              <a:buSzTx/>
              <a:buFontTx/>
              <a:buNone/>
              <a:tabLst/>
              <a:defRPr/>
            </a:pPr>
            <a:r>
              <a:rPr lang="en-US"/>
              <a:t>I am currently at GitHub and I'm the Editor Tools team lead. </a:t>
            </a:r>
            <a:r>
              <a:rPr lang="en-US" baseline="0"/>
              <a:t>Before this, I was at Unity, Xamarin and Novell.</a:t>
            </a:r>
          </a:p>
          <a:p>
            <a:pPr marL="0" marR="0" indent="0" defTabSz="286984" eaLnBrk="1" fontAlgn="auto" latinLnBrk="0" hangingPunct="1">
              <a:lnSpc>
                <a:spcPct val="117999"/>
              </a:lnSpc>
              <a:spcBef>
                <a:spcPts val="0"/>
              </a:spcBef>
              <a:spcAft>
                <a:spcPts val="0"/>
              </a:spcAft>
              <a:buClrTx/>
              <a:buSzTx/>
              <a:buFontTx/>
              <a:buNone/>
              <a:tabLst/>
              <a:defRPr/>
            </a:pPr>
            <a:r>
              <a:rPr lang="en-US" baseline="0"/>
              <a:t>My day job for the last 12 years has been mostly open source work, and I've been in the tech industry for about 20 years.</a:t>
            </a:r>
          </a:p>
          <a:p>
            <a:pPr marL="0" marR="0" indent="0" defTabSz="286984" eaLnBrk="1" fontAlgn="auto" latinLnBrk="0" hangingPunct="1">
              <a:lnSpc>
                <a:spcPct val="117999"/>
              </a:lnSpc>
              <a:spcBef>
                <a:spcPts val="0"/>
              </a:spcBef>
              <a:spcAft>
                <a:spcPts val="0"/>
              </a:spcAft>
              <a:buClrTx/>
              <a:buSzTx/>
              <a:buFontTx/>
              <a:buNone/>
              <a:tabLst/>
              <a:defRPr/>
            </a:pPr>
            <a:r>
              <a:rPr lang="en-US" baseline="0"/>
              <a:t>I currently live in Copenhagen, Denmark, and I come back here regularly to remind me of what the sun looks like</a:t>
            </a:r>
          </a:p>
          <a:p>
            <a:pPr marL="0" marR="0" indent="0" defTabSz="286984" eaLnBrk="1" fontAlgn="auto" latinLnBrk="0" hangingPunct="1">
              <a:lnSpc>
                <a:spcPct val="117999"/>
              </a:lnSpc>
              <a:spcBef>
                <a:spcPts val="0"/>
              </a:spcBef>
              <a:spcAft>
                <a:spcPts val="0"/>
              </a:spcAft>
              <a:buClrTx/>
              <a:buSzTx/>
              <a:buFontTx/>
              <a:buNone/>
              <a:tabLst/>
              <a:defRPr/>
            </a:pPr>
            <a:endParaRPr lang="en-US" baseline="0"/>
          </a:p>
          <a:p>
            <a:pPr marL="0" marR="0" indent="0" defTabSz="286984" eaLnBrk="1" fontAlgn="auto" latinLnBrk="0" hangingPunct="1">
              <a:lnSpc>
                <a:spcPct val="117999"/>
              </a:lnSpc>
              <a:spcBef>
                <a:spcPts val="0"/>
              </a:spcBef>
              <a:spcAft>
                <a:spcPts val="0"/>
              </a:spcAft>
              <a:buClrTx/>
              <a:buSzTx/>
              <a:buFontTx/>
              <a:buNone/>
              <a:tabLst/>
              <a:defRPr/>
            </a:pPr>
            <a:r>
              <a:rPr lang="en-US"/>
              <a:t>So what do we do at GitHub? The Editor Tools team is responsible for integrating GitHub into tools like Visual Studio and Unity.</a:t>
            </a:r>
            <a:r>
              <a:rPr lang="en-US" baseline="0"/>
              <a:t> </a:t>
            </a:r>
            <a:endParaRPr lang="en-US"/>
          </a:p>
          <a:p>
            <a:pPr marL="0" marR="0" indent="0" defTabSz="286984" eaLnBrk="1" fontAlgn="auto" latinLnBrk="0" hangingPunct="1">
              <a:lnSpc>
                <a:spcPct val="117999"/>
              </a:lnSpc>
              <a:spcBef>
                <a:spcPts val="0"/>
              </a:spcBef>
              <a:spcAft>
                <a:spcPts val="0"/>
              </a:spcAft>
              <a:buClrTx/>
              <a:buSzTx/>
              <a:buFontTx/>
              <a:buNone/>
              <a:tabLst/>
              <a:defRPr/>
            </a:pPr>
            <a:endParaRPr lang="en-US" baseline="0"/>
          </a:p>
        </p:txBody>
      </p:sp>
    </p:spTree>
    <p:extLst>
      <p:ext uri="{BB962C8B-B14F-4D97-AF65-F5344CB8AC3E}">
        <p14:creationId xmlns:p14="http://schemas.microsoft.com/office/powerpoint/2010/main" val="17723077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You're</a:t>
            </a:r>
            <a:r>
              <a:rPr lang="en-US" baseline="0"/>
              <a:t> still in university. Your schedule is mostly controlled by outside forces - you have a calendar, assignments to do, exams to take, studies to study. To make a name for yourself and break into the tech industry and open source, though, you need to go out for yourself and find projects and programs that excite you and work on them even if no one is looking over your shoulder. If you need to pretend someone is whipping you to do this, then do that. I usually set deadlines for myself when working on things and see how good I am at judging how long things take. It's a good skill to develop</a:t>
            </a:r>
            <a:endParaRPr lang="en-US"/>
          </a:p>
        </p:txBody>
      </p:sp>
    </p:spTree>
    <p:extLst>
      <p:ext uri="{BB962C8B-B14F-4D97-AF65-F5344CB8AC3E}">
        <p14:creationId xmlns:p14="http://schemas.microsoft.com/office/powerpoint/2010/main" val="33173271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Why</a:t>
            </a:r>
            <a:r>
              <a:rPr lang="en-US" baseline="0"/>
              <a:t> are you at University? What do you hope to get out of it? University gives you an unique opportunity to sample multiple areas so you can figure out what you like and don't like. Don't expect to come out of it knowing everything there is to know on a subject, and take this time instead to figure out what the different parts are.</a:t>
            </a:r>
            <a:endParaRPr lang="en-US"/>
          </a:p>
        </p:txBody>
      </p:sp>
    </p:spTree>
    <p:extLst>
      <p:ext uri="{BB962C8B-B14F-4D97-AF65-F5344CB8AC3E}">
        <p14:creationId xmlns:p14="http://schemas.microsoft.com/office/powerpoint/2010/main" val="11770058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Figure out what interests</a:t>
            </a:r>
            <a:r>
              <a:rPr lang="en-US" baseline="0"/>
              <a:t> you, and go find people that are working on that and projects that tackle that.</a:t>
            </a:r>
            <a:endParaRPr lang="en-US"/>
          </a:p>
        </p:txBody>
      </p:sp>
    </p:spTree>
    <p:extLst>
      <p:ext uri="{BB962C8B-B14F-4D97-AF65-F5344CB8AC3E}">
        <p14:creationId xmlns:p14="http://schemas.microsoft.com/office/powerpoint/2010/main" val="11770058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a:effectLst/>
                <a:latin typeface="Helvetica Neue"/>
                <a:ea typeface="Helvetica Neue"/>
                <a:cs typeface="Helvetica Neue"/>
                <a:sym typeface="Helvetica Neue"/>
              </a:rPr>
              <a:t>Whether you are just getting started in open source or trying to build a community around your project, you should decide what else you want out of a project. Communities come in all shapes and sizes. </a:t>
            </a:r>
          </a:p>
          <a:p>
            <a:pPr marL="0" marR="0" indent="0" defTabSz="286984" eaLnBrk="1" fontAlgn="auto" latinLnBrk="0" hangingPunct="1">
              <a:lnSpc>
                <a:spcPct val="117999"/>
              </a:lnSpc>
              <a:spcBef>
                <a:spcPts val="0"/>
              </a:spcBef>
              <a:spcAft>
                <a:spcPts val="0"/>
              </a:spcAft>
              <a:buClrTx/>
              <a:buSzTx/>
              <a:buFontTx/>
              <a:buNone/>
              <a:tabLst/>
              <a:defRPr/>
            </a:pPr>
            <a:r>
              <a:rPr lang="en-US" sz="1400">
                <a:effectLst/>
                <a:latin typeface="Helvetica Neue"/>
                <a:ea typeface="Helvetica Neue"/>
                <a:cs typeface="Helvetica Neue"/>
                <a:sym typeface="Helvetica Neue"/>
              </a:rPr>
              <a:t>Participating in Open Source can be more than just pushing code around </a:t>
            </a:r>
            <a:endParaRPr lang="en-US">
              <a:effectLst/>
            </a:endParaRPr>
          </a:p>
          <a:p>
            <a:endParaRPr lang="en-US">
              <a:effectLst/>
            </a:endParaRPr>
          </a:p>
        </p:txBody>
      </p:sp>
    </p:spTree>
    <p:extLst>
      <p:ext uri="{BB962C8B-B14F-4D97-AF65-F5344CB8AC3E}">
        <p14:creationId xmlns:p14="http://schemas.microsoft.com/office/powerpoint/2010/main" val="11770058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we went through our latest round of hiring, we had 500 candidates to go through.</a:t>
            </a:r>
            <a:r>
              <a:rPr lang="en-US" baseline="0"/>
              <a:t> </a:t>
            </a:r>
            <a:r>
              <a:rPr lang="en-US"/>
              <a:t>We had to get that list down to 2.</a:t>
            </a:r>
            <a:r>
              <a:rPr lang="en-US" baseline="0"/>
              <a:t> </a:t>
            </a:r>
            <a:r>
              <a:rPr lang="en-US"/>
              <a:t>All our projects are open source.</a:t>
            </a:r>
            <a:r>
              <a:rPr lang="en-US" baseline="0"/>
              <a:t> The links to the repos were in the job posting.</a:t>
            </a:r>
          </a:p>
        </p:txBody>
      </p:sp>
    </p:spTree>
    <p:extLst>
      <p:ext uri="{BB962C8B-B14F-4D97-AF65-F5344CB8AC3E}">
        <p14:creationId xmlns:p14="http://schemas.microsoft.com/office/powerpoint/2010/main" val="33173271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Can you guess how many of the 500 candidates took the time to check out the projects and comment on issues? I'm not even talking about sending in patches, just installing the extension,</a:t>
            </a:r>
            <a:r>
              <a:rPr lang="en-US" baseline="0"/>
              <a:t> trying it out, and then </a:t>
            </a:r>
            <a:r>
              <a:rPr lang="en-US"/>
              <a:t>going in to the repository</a:t>
            </a:r>
            <a:r>
              <a:rPr lang="en-US" baseline="0"/>
              <a:t> </a:t>
            </a:r>
            <a:r>
              <a:rPr lang="en-US"/>
              <a:t>and leaving a couple of comments on</a:t>
            </a:r>
            <a:r>
              <a:rPr lang="en-US" baseline="0"/>
              <a:t> their experience.</a:t>
            </a:r>
          </a:p>
        </p:txBody>
      </p:sp>
    </p:spTree>
    <p:extLst>
      <p:ext uri="{BB962C8B-B14F-4D97-AF65-F5344CB8AC3E}">
        <p14:creationId xmlns:p14="http://schemas.microsoft.com/office/powerpoint/2010/main" val="33173271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biggest</a:t>
            </a:r>
            <a:r>
              <a:rPr lang="en-US" baseline="0"/>
              <a:t> benefit of open source is worldwide reach, especially when coming from countries that are not at the center of the tech world. When looking for career growth, with open source you now have the whole world open to you. The work you do in open source is visible across the globe. That translates into a much wider market for opportunities, faster career growth and better salaries.</a:t>
            </a:r>
          </a:p>
        </p:txBody>
      </p:sp>
    </p:spTree>
    <p:extLst>
      <p:ext uri="{BB962C8B-B14F-4D97-AF65-F5344CB8AC3E}">
        <p14:creationId xmlns:p14="http://schemas.microsoft.com/office/powerpoint/2010/main" val="542416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work in whatever language is required for the tool that we're building integrations for.</a:t>
            </a:r>
          </a:p>
          <a:p>
            <a:r>
              <a:rPr lang="en-US"/>
              <a:t>Every tool has its extensibility API and its preferred language for development. Visual Studio is C#, Unity is C# and C++, and something like Atom is javascript.</a:t>
            </a:r>
          </a:p>
          <a:p>
            <a:r>
              <a:rPr lang="en-US"/>
              <a:t>These are developer tools - </a:t>
            </a:r>
            <a:r>
              <a:rPr lang="en-US" baseline="0"/>
              <a:t>basically build applications inside existing applications that extend existing functionality and provide new functionality for developers. Since we're GitHub, this is mostly about providing Git tools and UIs integrated into existing developer tools.</a:t>
            </a:r>
          </a:p>
          <a:p>
            <a:r>
              <a:rPr lang="en-US" baseline="0"/>
              <a:t>We have 300 thousand users using our integrations on a daily basis. In Visual Studio, we have all sorts of developers, ranging from open source maintainers and contributors to game developers, web developers, enterprise application developers.</a:t>
            </a:r>
          </a:p>
          <a:p>
            <a:r>
              <a:rPr lang="en-US" baseline="0"/>
              <a:t>No matter what you're doing in Visual Studio, at some point you're going to need to clone a repository from GitHub or publish your own project to it or share a gist of your code, and you'll be doing this through GitHub for Visual Studio.</a:t>
            </a:r>
          </a:p>
          <a:p>
            <a:r>
              <a:rPr lang="en-US" baseline="0"/>
              <a:t>In Unity our users are game developers working on mostly non-code assets </a:t>
            </a:r>
            <a:r>
              <a:rPr lang="mr-IN" baseline="0"/>
              <a:t>–</a:t>
            </a:r>
            <a:r>
              <a:rPr lang="en-US" baseline="0"/>
              <a:t> for code they can use Visual Studio. </a:t>
            </a:r>
            <a:endParaRPr lang="en-US"/>
          </a:p>
        </p:txBody>
      </p:sp>
    </p:spTree>
    <p:extLst>
      <p:ext uri="{BB962C8B-B14F-4D97-AF65-F5344CB8AC3E}">
        <p14:creationId xmlns:p14="http://schemas.microsoft.com/office/powerpoint/2010/main" val="155690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If the tool we're integrating into is cross-platform, then we do cross-platform development too. And to be honest, your preferred OS for development doesn't really have to match your target OS - I didn't even have a Windows machine until a year after I started building GitHub for Visual Studio, and Visual Studio is a Windows-only application - I use VMs and physical machines all the time, whatever is most convenient at the time.</a:t>
            </a:r>
          </a:p>
          <a:p>
            <a:r>
              <a:rPr lang="en-US"/>
              <a:t>Our main focus is putting GitHub in</a:t>
            </a:r>
            <a:r>
              <a:rPr lang="en-US" baseline="0"/>
              <a:t> your developer tool, so desktop platforms are the extent of our cross-platform reach. In the past though, I've worked on projects that ran on one (or all!) of these platforms.</a:t>
            </a:r>
            <a:endParaRPr lang="en-US"/>
          </a:p>
          <a:p>
            <a:endParaRPr lang="en-US"/>
          </a:p>
        </p:txBody>
      </p:sp>
    </p:spTree>
    <p:extLst>
      <p:ext uri="{BB962C8B-B14F-4D97-AF65-F5344CB8AC3E}">
        <p14:creationId xmlns:p14="http://schemas.microsoft.com/office/powerpoint/2010/main" val="37102914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a:t>
            </a:r>
            <a:r>
              <a:rPr lang="en-US" baseline="0"/>
              <a:t> code that targets these platforms runs on top of open source projects. This isn't a complete list of all the possible platforms out there that open source projects run on, it's just the list of things that I know my code has run on at one point or another.</a:t>
            </a:r>
            <a:endParaRPr lang="en-US"/>
          </a:p>
        </p:txBody>
      </p:sp>
    </p:spTree>
    <p:extLst>
      <p:ext uri="{BB962C8B-B14F-4D97-AF65-F5344CB8AC3E}">
        <p14:creationId xmlns:p14="http://schemas.microsoft.com/office/powerpoint/2010/main" val="37102914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All of our projects are open source. All of the work discussions and planning happens in our open source repositories on GitHub. In fact, all communication at GitHub itself</a:t>
            </a:r>
            <a:r>
              <a:rPr lang="en-US" baseline="0"/>
              <a:t> happens on repositories, private and public. Everything from the project planning and design to legal contracts and marketing blurbs is handled in issues and pull requests across the entire github organization at github. We have over 2000 repositories in our org! As you can imagine, when you first join GitHub and get signed up for all the notifications across the org, it can be a tad overwhelming. This gif demonstrates what people first starting at GitHub usually feel like for the first month or so.</a:t>
            </a:r>
            <a:endParaRPr lang="en-US"/>
          </a:p>
        </p:txBody>
      </p:sp>
    </p:spTree>
    <p:extLst>
      <p:ext uri="{BB962C8B-B14F-4D97-AF65-F5344CB8AC3E}">
        <p14:creationId xmlns:p14="http://schemas.microsoft.com/office/powerpoint/2010/main" val="37359153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latest launch was GitHub for Unity last year at GDC. You can check our work at https://github.com/github/VisualStudio and https://github.com/github-for-unity/Unity</a:t>
            </a:r>
          </a:p>
        </p:txBody>
      </p:sp>
    </p:spTree>
    <p:extLst>
      <p:ext uri="{BB962C8B-B14F-4D97-AF65-F5344CB8AC3E}">
        <p14:creationId xmlns:p14="http://schemas.microsoft.com/office/powerpoint/2010/main" val="2670966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what's</a:t>
            </a:r>
            <a:r>
              <a:rPr lang="en-US" baseline="0"/>
              <a:t> it like for me, working in open source?</a:t>
            </a:r>
            <a:endParaRPr lang="en-US"/>
          </a:p>
        </p:txBody>
      </p:sp>
    </p:spTree>
    <p:extLst>
      <p:ext uri="{BB962C8B-B14F-4D97-AF65-F5344CB8AC3E}">
        <p14:creationId xmlns:p14="http://schemas.microsoft.com/office/powerpoint/2010/main" val="11770058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are a remote and distributed team. I'm currently in Copenhagen, Denmark and I have team mates in Bologne, Bristol, New York and San Diego.</a:t>
            </a:r>
          </a:p>
          <a:p>
            <a:r>
              <a:rPr lang="en-US"/>
              <a:t>Other teams at GitHub are even more distributed, with people in Japan and Australia.</a:t>
            </a:r>
            <a:r>
              <a:rPr lang="en-US" baseline="0"/>
              <a:t> We cover most timezones across the globe, which sometimes is a good thing and sometimes is a bad thing.</a:t>
            </a:r>
          </a:p>
          <a:p>
            <a:pPr marL="285750" indent="-285750">
              <a:buFontTx/>
              <a:buChar char="-"/>
            </a:pPr>
            <a:r>
              <a:rPr lang="en-US" baseline="0"/>
              <a:t>Async communication</a:t>
            </a:r>
          </a:p>
          <a:p>
            <a:pPr marL="285750" indent="-285750">
              <a:buFontTx/>
              <a:buChar char="-"/>
            </a:pPr>
            <a:r>
              <a:rPr lang="en-US" baseline="0"/>
              <a:t>24 hour support </a:t>
            </a:r>
          </a:p>
          <a:p>
            <a:pPr marL="285750" indent="-285750">
              <a:buFontTx/>
              <a:buChar char="-"/>
            </a:pPr>
            <a:r>
              <a:rPr lang="en-US" baseline="0"/>
              <a:t>Waiting for a reply</a:t>
            </a:r>
            <a:endParaRPr lang="en-US"/>
          </a:p>
        </p:txBody>
      </p:sp>
    </p:spTree>
    <p:extLst>
      <p:ext uri="{BB962C8B-B14F-4D97-AF65-F5344CB8AC3E}">
        <p14:creationId xmlns:p14="http://schemas.microsoft.com/office/powerpoint/2010/main" val="36841491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Big Statement">
    <p:spTree>
      <p:nvGrpSpPr>
        <p:cNvPr id="1" name=""/>
        <p:cNvGrpSpPr/>
        <p:nvPr/>
      </p:nvGrpSpPr>
      <p:grpSpPr>
        <a:xfrm>
          <a:off x="0" y="0"/>
          <a:ext cx="0" cy="0"/>
          <a:chOff x="0" y="0"/>
          <a:chExt cx="0" cy="0"/>
        </a:xfrm>
      </p:grpSpPr>
      <p:sp>
        <p:nvSpPr>
          <p:cNvPr id="19" name="Shape 19"/>
          <p:cNvSpPr>
            <a:spLocks noGrp="1"/>
          </p:cNvSpPr>
          <p:nvPr>
            <p:ph type="title"/>
          </p:nvPr>
        </p:nvSpPr>
        <p:spPr>
          <a:xfrm>
            <a:off x="2" y="-1"/>
            <a:ext cx="9144001" cy="5143501"/>
          </a:xfrm>
          <a:prstGeom prst="rect">
            <a:avLst/>
          </a:prstGeom>
        </p:spPr>
        <p:txBody>
          <a:bodyPr lIns="0" tIns="0" rIns="0" bIns="0"/>
          <a:lstStyle>
            <a:lvl1pPr>
              <a:defRPr cap="all">
                <a:solidFill>
                  <a:srgbClr val="77974E"/>
                </a:solidFill>
              </a:defRPr>
            </a:lvl1pPr>
          </a:lstStyle>
          <a:p>
            <a:r>
              <a:t>Title Text</a:t>
            </a:r>
          </a:p>
        </p:txBody>
      </p:sp>
      <p:sp>
        <p:nvSpPr>
          <p:cNvPr id="20" name="Shape 2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p">
    <p:spTree>
      <p:nvGrpSpPr>
        <p:cNvPr id="1" name=""/>
        <p:cNvGrpSpPr/>
        <p:nvPr/>
      </p:nvGrpSpPr>
      <p:grpSpPr>
        <a:xfrm>
          <a:off x="0" y="0"/>
          <a:ext cx="0" cy="0"/>
          <a:chOff x="0" y="0"/>
          <a:chExt cx="0" cy="0"/>
        </a:xfrm>
      </p:grpSpPr>
      <p:sp>
        <p:nvSpPr>
          <p:cNvPr id="101" name="Shape 101"/>
          <p:cNvSpPr>
            <a:spLocks noGrp="1"/>
          </p:cNvSpPr>
          <p:nvPr>
            <p:ph type="body" sz="quarter" idx="13"/>
          </p:nvPr>
        </p:nvSpPr>
        <p:spPr>
          <a:xfrm>
            <a:off x="615783" y="1898351"/>
            <a:ext cx="7912439" cy="1346799"/>
          </a:xfrm>
          <a:prstGeom prst="rect">
            <a:avLst/>
          </a:prstGeom>
        </p:spPr>
        <p:txBody>
          <a:bodyPr wrap="none">
            <a:spAutoFit/>
          </a:bodyPr>
          <a:lstStyle>
            <a:lvl1pPr marL="0" indent="0" algn="ctr">
              <a:lnSpc>
                <a:spcPct val="80000"/>
              </a:lnSpc>
              <a:buSzTx/>
              <a:buNone/>
              <a:defRPr sz="10000">
                <a:solidFill>
                  <a:srgbClr val="797979"/>
                </a:solidFill>
              </a:defRPr>
            </a:lvl1pPr>
          </a:lstStyle>
          <a:p>
            <a:pPr marL="0" indent="0" algn="ctr">
              <a:lnSpc>
                <a:spcPct val="80000"/>
              </a:lnSpc>
              <a:buSzTx/>
              <a:buNone/>
              <a:defRPr sz="10000">
                <a:solidFill>
                  <a:srgbClr val="797979"/>
                </a:solidFill>
              </a:defRPr>
            </a:pPr>
            <a:r>
              <a:rPr>
                <a:solidFill>
                  <a:srgbClr val="D2323B"/>
                </a:solidFill>
              </a:rPr>
              <a:t>Tip:</a:t>
            </a:r>
            <a:r>
              <a:t> insert text here</a:t>
            </a:r>
          </a:p>
        </p:txBody>
      </p:sp>
      <p:sp>
        <p:nvSpPr>
          <p:cNvPr id="102" name="Shape 10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nd image">
    <p:spTree>
      <p:nvGrpSpPr>
        <p:cNvPr id="1" name=""/>
        <p:cNvGrpSpPr/>
        <p:nvPr/>
      </p:nvGrpSpPr>
      <p:grpSpPr>
        <a:xfrm>
          <a:off x="0" y="0"/>
          <a:ext cx="0" cy="0"/>
          <a:chOff x="0" y="0"/>
          <a:chExt cx="0" cy="0"/>
        </a:xfrm>
      </p:grpSpPr>
      <p:sp>
        <p:nvSpPr>
          <p:cNvPr id="109" name="Shape 109"/>
          <p:cNvSpPr>
            <a:spLocks noGrp="1"/>
          </p:cNvSpPr>
          <p:nvPr>
            <p:ph type="title"/>
          </p:nvPr>
        </p:nvSpPr>
        <p:spPr>
          <a:xfrm>
            <a:off x="-1" y="-187522"/>
            <a:ext cx="9144001" cy="1339453"/>
          </a:xfrm>
          <a:prstGeom prst="rect">
            <a:avLst/>
          </a:prstGeom>
        </p:spPr>
        <p:txBody>
          <a:bodyPr lIns="0" tIns="0" rIns="0" bIns="0"/>
          <a:lstStyle>
            <a:lvl1pPr>
              <a:defRPr>
                <a:solidFill>
                  <a:srgbClr val="D2323B"/>
                </a:solidFill>
              </a:defRPr>
            </a:lvl1pPr>
          </a:lstStyle>
          <a:p>
            <a:r>
              <a:t>Title Text</a:t>
            </a:r>
          </a:p>
        </p:txBody>
      </p:sp>
      <p:sp>
        <p:nvSpPr>
          <p:cNvPr id="110" name="Shape 110"/>
          <p:cNvSpPr>
            <a:spLocks noGrp="1"/>
          </p:cNvSpPr>
          <p:nvPr>
            <p:ph idx="3"/>
          </p:nvPr>
        </p:nvSpPr>
        <p:spPr>
          <a:xfrm>
            <a:off x="2" y="2056062"/>
            <a:ext cx="9608281" cy="3087439"/>
          </a:xfrm>
          <a:prstGeom prst="rect">
            <a:avLst/>
          </a:prstGeom>
        </p:spPr>
        <p:txBody>
          <a:bodyPr/>
          <a:lstStyle>
            <a:lvl1pPr marL="0" indent="0" algn="ctr">
              <a:lnSpc>
                <a:spcPct val="100000"/>
              </a:lnSpc>
              <a:buSzTx/>
              <a:buNone/>
              <a:defRPr sz="4000">
                <a:solidFill>
                  <a:srgbClr val="000000"/>
                </a:solidFill>
                <a:latin typeface="Gill Sans"/>
                <a:ea typeface="Gill Sans"/>
                <a:cs typeface="Gill Sans"/>
                <a:sym typeface="Gill Sans"/>
              </a:defRPr>
            </a:lvl1pPr>
          </a:lstStyle>
          <a:p>
            <a:pPr marL="0" indent="0" algn="ctr">
              <a:lnSpc>
                <a:spcPct val="100000"/>
              </a:lnSpc>
              <a:buSzTx/>
              <a:buNone/>
              <a:defRPr sz="4000">
                <a:solidFill>
                  <a:srgbClr val="000000"/>
                </a:solidFill>
                <a:latin typeface="Gill Sans"/>
                <a:ea typeface="Gill Sans"/>
                <a:cs typeface="Gill Sans"/>
                <a:sym typeface="Gill Sans"/>
              </a:defRPr>
            </a:pPr>
            <a:endParaRPr/>
          </a:p>
        </p:txBody>
      </p:sp>
      <p:sp>
        <p:nvSpPr>
          <p:cNvPr id="111" name="Shape 111"/>
          <p:cNvSpPr>
            <a:spLocks noGrp="1"/>
          </p:cNvSpPr>
          <p:nvPr>
            <p:ph type="body" sz="quarter" idx="13"/>
          </p:nvPr>
        </p:nvSpPr>
        <p:spPr>
          <a:xfrm>
            <a:off x="2" y="908016"/>
            <a:ext cx="9144001" cy="718145"/>
          </a:xfrm>
          <a:prstGeom prst="rect">
            <a:avLst/>
          </a:prstGeom>
        </p:spPr>
        <p:txBody>
          <a:bodyPr lIns="0" tIns="0" rIns="0" bIns="0">
            <a:spAutoFit/>
          </a:bodyPr>
          <a:lstStyle>
            <a:lvl1pPr marL="0" indent="0" algn="ctr">
              <a:lnSpc>
                <a:spcPct val="80000"/>
              </a:lnSpc>
              <a:buSzTx/>
              <a:buNone/>
              <a:defRPr>
                <a:solidFill>
                  <a:srgbClr val="797979"/>
                </a:solidFill>
              </a:defRPr>
            </a:lvl1pPr>
          </a:lstStyle>
          <a:p>
            <a:r>
              <a:t>subtitle</a:t>
            </a:r>
          </a:p>
        </p:txBody>
      </p:sp>
      <p:sp>
        <p:nvSpPr>
          <p:cNvPr id="112" name="Shape 11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ullet list">
    <p:spTree>
      <p:nvGrpSpPr>
        <p:cNvPr id="1" name=""/>
        <p:cNvGrpSpPr/>
        <p:nvPr/>
      </p:nvGrpSpPr>
      <p:grpSpPr>
        <a:xfrm>
          <a:off x="0" y="0"/>
          <a:ext cx="0" cy="0"/>
          <a:chOff x="0" y="0"/>
          <a:chExt cx="0" cy="0"/>
        </a:xfrm>
      </p:grpSpPr>
      <p:sp>
        <p:nvSpPr>
          <p:cNvPr id="119" name="Shape 119"/>
          <p:cNvSpPr>
            <a:spLocks noGrp="1"/>
          </p:cNvSpPr>
          <p:nvPr>
            <p:ph type="body" idx="1"/>
          </p:nvPr>
        </p:nvSpPr>
        <p:spPr>
          <a:xfrm>
            <a:off x="2" y="1163982"/>
            <a:ext cx="9144001" cy="3979520"/>
          </a:xfrm>
          <a:prstGeom prst="rect">
            <a:avLst/>
          </a:prstGeom>
        </p:spPr>
        <p:txBody>
          <a:bodyPr lIns="175379" tIns="175379" rIns="175379" bIns="175379" anchor="t">
            <a:noAutofit/>
          </a:bodyPr>
          <a:lstStyle>
            <a:lvl1pPr marL="279013" indent="-279013" algn="ctr">
              <a:spcAft>
                <a:spcPts val="1200"/>
              </a:spcAft>
              <a:defRPr/>
            </a:lvl1pPr>
            <a:lvl2pPr marL="558025" indent="-279013" algn="ctr">
              <a:spcAft>
                <a:spcPts val="600"/>
              </a:spcAft>
              <a:defRPr/>
            </a:lvl2pPr>
            <a:lvl3pPr marL="837038" indent="-279013" algn="ctr">
              <a:defRPr/>
            </a:lvl3pPr>
            <a:lvl4pPr marL="1116051" indent="-279013" algn="ctr">
              <a:defRPr/>
            </a:lvl4pPr>
            <a:lvl5pPr marL="1395063" indent="-279013" algn="ctr">
              <a:defRPr/>
            </a:lvl5pPr>
          </a:lstStyle>
          <a:p>
            <a:r>
              <a:t>Body Level One</a:t>
            </a:r>
          </a:p>
          <a:p>
            <a:pPr lvl="1"/>
            <a:r>
              <a:t>Body Level Two</a:t>
            </a:r>
          </a:p>
          <a:p>
            <a:pPr lvl="2"/>
            <a:r>
              <a:t>Body Level Three</a:t>
            </a:r>
          </a:p>
          <a:p>
            <a:pPr lvl="3"/>
            <a:r>
              <a:t>Body Level Four</a:t>
            </a:r>
          </a:p>
          <a:p>
            <a:pPr lvl="4"/>
            <a:r>
              <a:t>Body Level Five</a:t>
            </a:r>
          </a:p>
        </p:txBody>
      </p:sp>
      <p:sp>
        <p:nvSpPr>
          <p:cNvPr id="120" name="Shape 120"/>
          <p:cNvSpPr>
            <a:spLocks noGrp="1"/>
          </p:cNvSpPr>
          <p:nvPr>
            <p:ph type="body" sz="half" idx="13" hasCustomPrompt="1"/>
          </p:nvPr>
        </p:nvSpPr>
        <p:spPr>
          <a:xfrm>
            <a:off x="2" y="224119"/>
            <a:ext cx="9144001" cy="1028763"/>
          </a:xfrm>
          <a:prstGeom prst="rect">
            <a:avLst/>
          </a:prstGeom>
        </p:spPr>
        <p:txBody>
          <a:bodyPr>
            <a:spAutoFit/>
          </a:bodyPr>
          <a:lstStyle>
            <a:lvl1pPr marL="0" indent="0" algn="ctr">
              <a:lnSpc>
                <a:spcPct val="60000"/>
              </a:lnSpc>
              <a:spcBef>
                <a:spcPts val="1200"/>
              </a:spcBef>
              <a:buSzTx/>
              <a:buNone/>
              <a:defRPr sz="9400">
                <a:solidFill>
                  <a:srgbClr val="009FB2"/>
                </a:solidFill>
              </a:defRPr>
            </a:lvl1pPr>
          </a:lstStyle>
          <a:p>
            <a:r>
              <a:t>Title</a:t>
            </a:r>
          </a:p>
        </p:txBody>
      </p:sp>
      <p:sp>
        <p:nvSpPr>
          <p:cNvPr id="121" name="Shape 12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Light title page">
    <p:spTree>
      <p:nvGrpSpPr>
        <p:cNvPr id="1" name=""/>
        <p:cNvGrpSpPr/>
        <p:nvPr/>
      </p:nvGrpSpPr>
      <p:grpSpPr>
        <a:xfrm>
          <a:off x="0" y="0"/>
          <a:ext cx="0" cy="0"/>
          <a:chOff x="0" y="0"/>
          <a:chExt cx="0" cy="0"/>
        </a:xfrm>
      </p:grpSpPr>
      <p:sp>
        <p:nvSpPr>
          <p:cNvPr id="11" name="Shape 11"/>
          <p:cNvSpPr>
            <a:spLocks noGrp="1"/>
          </p:cNvSpPr>
          <p:nvPr>
            <p:ph type="title"/>
          </p:nvPr>
        </p:nvSpPr>
        <p:spPr>
          <a:xfrm>
            <a:off x="892971" y="1701107"/>
            <a:ext cx="7358063" cy="1741289"/>
          </a:xfrm>
          <a:prstGeom prst="rect">
            <a:avLst/>
          </a:prstGeom>
        </p:spPr>
        <p:txBody>
          <a:bodyPr lIns="0" tIns="0" rIns="0" bIns="0"/>
          <a:lstStyle>
            <a:lvl1pPr>
              <a:defRPr>
                <a:solidFill>
                  <a:srgbClr val="D2323B"/>
                </a:solidFill>
              </a:defRPr>
            </a:lvl1pPr>
          </a:lstStyle>
          <a:p>
            <a:r>
              <a:t>Title Text</a:t>
            </a:r>
          </a:p>
        </p:txBody>
      </p:sp>
      <p:sp>
        <p:nvSpPr>
          <p:cNvPr id="12" name="Shape 1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blue title page">
    <p:bg>
      <p:bgPr>
        <a:solidFill>
          <a:srgbClr val="009FB2"/>
        </a:solidFill>
        <a:effectLst/>
      </p:bgPr>
    </p:bg>
    <p:spTree>
      <p:nvGrpSpPr>
        <p:cNvPr id="1" name=""/>
        <p:cNvGrpSpPr/>
        <p:nvPr/>
      </p:nvGrpSpPr>
      <p:grpSpPr>
        <a:xfrm>
          <a:off x="0" y="0"/>
          <a:ext cx="0" cy="0"/>
          <a:chOff x="0" y="0"/>
          <a:chExt cx="0" cy="0"/>
        </a:xfrm>
      </p:grpSpPr>
      <p:sp>
        <p:nvSpPr>
          <p:cNvPr id="35" name="Shape 35"/>
          <p:cNvSpPr>
            <a:spLocks noGrp="1"/>
          </p:cNvSpPr>
          <p:nvPr>
            <p:ph type="title"/>
          </p:nvPr>
        </p:nvSpPr>
        <p:spPr>
          <a:xfrm>
            <a:off x="892971" y="1701107"/>
            <a:ext cx="7358063" cy="1741289"/>
          </a:xfrm>
          <a:prstGeom prst="rect">
            <a:avLst/>
          </a:prstGeom>
        </p:spPr>
        <p:txBody>
          <a:bodyPr lIns="0" tIns="0" rIns="0" bIns="0"/>
          <a:lstStyle/>
          <a:p>
            <a:r>
              <a:t>Title Text</a:t>
            </a:r>
          </a:p>
        </p:txBody>
      </p:sp>
      <p:sp>
        <p:nvSpPr>
          <p:cNvPr id="36" name="Shape 3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orange title page">
    <p:bg>
      <p:bgPr>
        <a:solidFill>
          <a:srgbClr val="F06936"/>
        </a:solidFill>
        <a:effectLst/>
      </p:bgPr>
    </p:bg>
    <p:spTree>
      <p:nvGrpSpPr>
        <p:cNvPr id="1" name=""/>
        <p:cNvGrpSpPr/>
        <p:nvPr/>
      </p:nvGrpSpPr>
      <p:grpSpPr>
        <a:xfrm>
          <a:off x="0" y="0"/>
          <a:ext cx="0" cy="0"/>
          <a:chOff x="0" y="0"/>
          <a:chExt cx="0" cy="0"/>
        </a:xfrm>
      </p:grpSpPr>
      <p:sp>
        <p:nvSpPr>
          <p:cNvPr id="51" name="Shape 51"/>
          <p:cNvSpPr>
            <a:spLocks noGrp="1"/>
          </p:cNvSpPr>
          <p:nvPr>
            <p:ph type="title"/>
          </p:nvPr>
        </p:nvSpPr>
        <p:spPr>
          <a:xfrm>
            <a:off x="892971" y="1701107"/>
            <a:ext cx="7358063" cy="1741289"/>
          </a:xfrm>
          <a:prstGeom prst="rect">
            <a:avLst/>
          </a:prstGeom>
        </p:spPr>
        <p:txBody>
          <a:bodyPr lIns="0" tIns="0" rIns="0" bIns="0"/>
          <a:lstStyle/>
          <a:p>
            <a:r>
              <a:t>Title Text</a:t>
            </a:r>
          </a:p>
        </p:txBody>
      </p:sp>
      <p:sp>
        <p:nvSpPr>
          <p:cNvPr id="52" name="Shape 5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wo title page">
    <p:bg>
      <p:bgPr>
        <a:solidFill>
          <a:srgbClr val="D2323B"/>
        </a:solidFill>
        <a:effectLst/>
      </p:bgPr>
    </p:bg>
    <p:spTree>
      <p:nvGrpSpPr>
        <p:cNvPr id="1" name=""/>
        <p:cNvGrpSpPr/>
        <p:nvPr/>
      </p:nvGrpSpPr>
      <p:grpSpPr>
        <a:xfrm>
          <a:off x="0" y="0"/>
          <a:ext cx="0" cy="0"/>
          <a:chOff x="0" y="0"/>
          <a:chExt cx="0" cy="0"/>
        </a:xfrm>
      </p:grpSpPr>
      <p:sp>
        <p:nvSpPr>
          <p:cNvPr id="59" name="Shape 59"/>
          <p:cNvSpPr>
            <a:spLocks noGrp="1"/>
          </p:cNvSpPr>
          <p:nvPr>
            <p:ph type="body" sz="quarter" idx="13"/>
          </p:nvPr>
        </p:nvSpPr>
        <p:spPr>
          <a:xfrm>
            <a:off x="428627" y="1716984"/>
            <a:ext cx="2510259" cy="769441"/>
          </a:xfrm>
          <a:prstGeom prst="rect">
            <a:avLst/>
          </a:prstGeom>
        </p:spPr>
        <p:txBody>
          <a:bodyPr wrap="none" lIns="0" tIns="0" rIns="0" bIns="0" anchor="b">
            <a:spAutoFit/>
          </a:bodyPr>
          <a:lstStyle>
            <a:lvl1pPr marL="0" indent="0">
              <a:lnSpc>
                <a:spcPct val="60000"/>
              </a:lnSpc>
              <a:buSzTx/>
              <a:buNone/>
              <a:defRPr sz="7500">
                <a:solidFill>
                  <a:srgbClr val="EFCC3D"/>
                </a:solidFill>
              </a:defRPr>
            </a:lvl1pPr>
          </a:lstStyle>
          <a:p>
            <a:r>
              <a:t>we work</a:t>
            </a:r>
          </a:p>
        </p:txBody>
      </p:sp>
      <p:sp>
        <p:nvSpPr>
          <p:cNvPr id="60" name="Shape 60"/>
          <p:cNvSpPr>
            <a:spLocks noGrp="1"/>
          </p:cNvSpPr>
          <p:nvPr>
            <p:ph type="body" sz="half" idx="14"/>
          </p:nvPr>
        </p:nvSpPr>
        <p:spPr>
          <a:xfrm>
            <a:off x="428626" y="1849186"/>
            <a:ext cx="7715342" cy="1938992"/>
          </a:xfrm>
          <a:prstGeom prst="rect">
            <a:avLst/>
          </a:prstGeom>
        </p:spPr>
        <p:txBody>
          <a:bodyPr wrap="none" lIns="0" tIns="0" rIns="0" bIns="0" anchor="t">
            <a:spAutoFit/>
          </a:bodyPr>
          <a:lstStyle>
            <a:lvl1pPr marL="0" indent="0">
              <a:lnSpc>
                <a:spcPct val="100000"/>
              </a:lnSpc>
              <a:buSzTx/>
              <a:buNone/>
              <a:defRPr sz="12600">
                <a:solidFill>
                  <a:srgbClr val="F1F2EC"/>
                </a:solidFill>
              </a:defRPr>
            </a:lvl1pPr>
          </a:lstStyle>
          <a:p>
            <a:r>
              <a:t>asynchronously</a:t>
            </a:r>
          </a:p>
        </p:txBody>
      </p:sp>
      <p:sp>
        <p:nvSpPr>
          <p:cNvPr id="61" name="Shape 6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image and text">
    <p:spTree>
      <p:nvGrpSpPr>
        <p:cNvPr id="1" name=""/>
        <p:cNvGrpSpPr/>
        <p:nvPr/>
      </p:nvGrpSpPr>
      <p:grpSpPr>
        <a:xfrm>
          <a:off x="0" y="0"/>
          <a:ext cx="0" cy="0"/>
          <a:chOff x="0" y="0"/>
          <a:chExt cx="0" cy="0"/>
        </a:xfrm>
      </p:grpSpPr>
      <p:sp>
        <p:nvSpPr>
          <p:cNvPr id="68" name="Shape 68"/>
          <p:cNvSpPr>
            <a:spLocks noGrp="1"/>
          </p:cNvSpPr>
          <p:nvPr>
            <p:ph idx="3"/>
          </p:nvPr>
        </p:nvSpPr>
        <p:spPr>
          <a:xfrm>
            <a:off x="-1" y="1"/>
            <a:ext cx="4657182" cy="5143501"/>
          </a:xfrm>
          <a:prstGeom prst="rect">
            <a:avLst/>
          </a:prstGeom>
        </p:spPr>
        <p:txBody>
          <a:bodyPr/>
          <a:lstStyle>
            <a:lvl1pPr marL="0" indent="0" algn="ctr">
              <a:lnSpc>
                <a:spcPct val="100000"/>
              </a:lnSpc>
              <a:buSzTx/>
              <a:buNone/>
              <a:defRPr sz="4000">
                <a:solidFill>
                  <a:srgbClr val="000000"/>
                </a:solidFill>
                <a:latin typeface="Gill Sans"/>
                <a:ea typeface="Gill Sans"/>
                <a:cs typeface="Gill Sans"/>
                <a:sym typeface="Gill Sans"/>
              </a:defRPr>
            </a:lvl1pPr>
          </a:lstStyle>
          <a:p>
            <a:pPr marL="0" indent="0" algn="ctr">
              <a:lnSpc>
                <a:spcPct val="100000"/>
              </a:lnSpc>
              <a:buSzTx/>
              <a:buNone/>
              <a:defRPr sz="4000">
                <a:solidFill>
                  <a:srgbClr val="000000"/>
                </a:solidFill>
                <a:latin typeface="Gill Sans"/>
                <a:ea typeface="Gill Sans"/>
                <a:cs typeface="Gill Sans"/>
                <a:sym typeface="Gill Sans"/>
              </a:defRPr>
            </a:pPr>
            <a:endParaRPr/>
          </a:p>
        </p:txBody>
      </p:sp>
      <p:sp>
        <p:nvSpPr>
          <p:cNvPr id="69" name="Shape 69"/>
          <p:cNvSpPr>
            <a:spLocks noGrp="1"/>
          </p:cNvSpPr>
          <p:nvPr>
            <p:ph type="body" sz="half" idx="13"/>
          </p:nvPr>
        </p:nvSpPr>
        <p:spPr>
          <a:xfrm>
            <a:off x="4657183" y="1016710"/>
            <a:ext cx="4486819" cy="3110082"/>
          </a:xfrm>
          <a:prstGeom prst="rect">
            <a:avLst/>
          </a:prstGeom>
        </p:spPr>
        <p:txBody>
          <a:bodyPr lIns="0" tIns="0" rIns="0" bIns="0">
            <a:spAutoFit/>
          </a:bodyPr>
          <a:lstStyle>
            <a:lvl1pPr marL="0" indent="0" algn="ctr">
              <a:buSzTx/>
              <a:buNone/>
              <a:defRPr sz="9400">
                <a:solidFill>
                  <a:srgbClr val="797979"/>
                </a:solidFill>
              </a:defRPr>
            </a:lvl1pPr>
          </a:lstStyle>
          <a:p>
            <a:r>
              <a:t>some text and some more</a:t>
            </a:r>
          </a:p>
        </p:txBody>
      </p:sp>
      <p:sp>
        <p:nvSpPr>
          <p:cNvPr id="70" name="Shape 7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ext and image">
    <p:spTree>
      <p:nvGrpSpPr>
        <p:cNvPr id="1" name=""/>
        <p:cNvGrpSpPr/>
        <p:nvPr/>
      </p:nvGrpSpPr>
      <p:grpSpPr>
        <a:xfrm>
          <a:off x="0" y="0"/>
          <a:ext cx="0" cy="0"/>
          <a:chOff x="0" y="0"/>
          <a:chExt cx="0" cy="0"/>
        </a:xfrm>
      </p:grpSpPr>
      <p:sp>
        <p:nvSpPr>
          <p:cNvPr id="77" name="Shape 77"/>
          <p:cNvSpPr>
            <a:spLocks noGrp="1"/>
          </p:cNvSpPr>
          <p:nvPr>
            <p:ph idx="3"/>
          </p:nvPr>
        </p:nvSpPr>
        <p:spPr>
          <a:xfrm>
            <a:off x="4572000" y="1"/>
            <a:ext cx="4572000" cy="5264051"/>
          </a:xfrm>
          <a:prstGeom prst="rect">
            <a:avLst/>
          </a:prstGeom>
        </p:spPr>
        <p:txBody>
          <a:bodyPr/>
          <a:lstStyle>
            <a:lvl1pPr marL="0" indent="0" algn="ctr">
              <a:lnSpc>
                <a:spcPct val="100000"/>
              </a:lnSpc>
              <a:buSzTx/>
              <a:buNone/>
              <a:defRPr sz="4000">
                <a:solidFill>
                  <a:srgbClr val="000000"/>
                </a:solidFill>
                <a:latin typeface="Gill Sans"/>
                <a:ea typeface="Gill Sans"/>
                <a:cs typeface="Gill Sans"/>
                <a:sym typeface="Gill Sans"/>
              </a:defRPr>
            </a:lvl1pPr>
          </a:lstStyle>
          <a:p>
            <a:pPr marL="0" indent="0" algn="ctr">
              <a:lnSpc>
                <a:spcPct val="100000"/>
              </a:lnSpc>
              <a:buSzTx/>
              <a:buNone/>
              <a:defRPr sz="4000">
                <a:solidFill>
                  <a:srgbClr val="000000"/>
                </a:solidFill>
                <a:latin typeface="Gill Sans"/>
                <a:ea typeface="Gill Sans"/>
                <a:cs typeface="Gill Sans"/>
                <a:sym typeface="Gill Sans"/>
              </a:defRPr>
            </a:pPr>
            <a:endParaRPr/>
          </a:p>
        </p:txBody>
      </p:sp>
      <p:sp>
        <p:nvSpPr>
          <p:cNvPr id="78" name="Shape 78"/>
          <p:cNvSpPr>
            <a:spLocks noGrp="1"/>
          </p:cNvSpPr>
          <p:nvPr>
            <p:ph type="body" sz="half" idx="13"/>
          </p:nvPr>
        </p:nvSpPr>
        <p:spPr>
          <a:xfrm>
            <a:off x="-1" y="1281914"/>
            <a:ext cx="4572001" cy="2700227"/>
          </a:xfrm>
          <a:prstGeom prst="rect">
            <a:avLst/>
          </a:prstGeom>
        </p:spPr>
        <p:txBody>
          <a:bodyPr lIns="0" tIns="0" rIns="0" bIns="0">
            <a:spAutoFit/>
          </a:bodyPr>
          <a:lstStyle>
            <a:lvl1pPr marL="0" indent="0" algn="ctr">
              <a:lnSpc>
                <a:spcPct val="60000"/>
              </a:lnSpc>
              <a:buSzTx/>
              <a:buNone/>
              <a:defRPr sz="9400">
                <a:solidFill>
                  <a:srgbClr val="77974E"/>
                </a:solidFill>
              </a:defRPr>
            </a:lvl1pPr>
          </a:lstStyle>
          <a:p>
            <a:r>
              <a:t>some text and some more</a:t>
            </a:r>
          </a:p>
        </p:txBody>
      </p:sp>
      <p:sp>
        <p:nvSpPr>
          <p:cNvPr id="79" name="Shape 7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copy">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2798720" y="2180480"/>
            <a:ext cx="3546562" cy="782542"/>
          </a:xfrm>
          <a:prstGeom prst="rect">
            <a:avLst/>
          </a:prstGeom>
        </p:spPr>
        <p:txBody>
          <a:bodyPr wrap="none">
            <a:spAutoFit/>
          </a:bodyPr>
          <a:lstStyle>
            <a:lvl1pPr marL="0" indent="0" algn="ctr">
              <a:lnSpc>
                <a:spcPct val="80000"/>
              </a:lnSpc>
              <a:buSzTx/>
              <a:buNone/>
              <a:defRPr>
                <a:solidFill>
                  <a:srgbClr val="797979"/>
                </a:solidFill>
              </a:defRPr>
            </a:lvl1pPr>
          </a:lstStyle>
          <a:p>
            <a:r>
              <a:t>insert text here</a:t>
            </a:r>
          </a:p>
        </p:txBody>
      </p:sp>
      <p:sp>
        <p:nvSpPr>
          <p:cNvPr id="94" name="Shape 9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669729" y="234405"/>
            <a:ext cx="7804547" cy="1138535"/>
          </a:xfrm>
          <a:prstGeom prst="rect">
            <a:avLst/>
          </a:prstGeom>
          <a:ln w="12700">
            <a:miter lim="400000"/>
          </a:ln>
          <a:extLst>
            <a:ext uri="{C572A759-6A51-4108-AA02-DFA0A04FC94B}">
              <ma14:wrappingTextBoxFlag xmlns:ma14="http://schemas.microsoft.com/office/mac/drawingml/2011/main" val="1"/>
            </a:ext>
          </a:extLst>
        </p:spPr>
        <p:txBody>
          <a:bodyPr lIns="31887" tIns="31887" rIns="31887" bIns="31887" anchor="ctr">
            <a:normAutofit/>
          </a:bodyPr>
          <a:lstStyle/>
          <a:p>
            <a:r>
              <a:t>Title Text</a:t>
            </a:r>
          </a:p>
        </p:txBody>
      </p:sp>
      <p:sp>
        <p:nvSpPr>
          <p:cNvPr id="3" name="Shape 3"/>
          <p:cNvSpPr>
            <a:spLocks noGrp="1"/>
          </p:cNvSpPr>
          <p:nvPr>
            <p:ph type="body" idx="1"/>
          </p:nvPr>
        </p:nvSpPr>
        <p:spPr>
          <a:xfrm>
            <a:off x="669729" y="1372941"/>
            <a:ext cx="7804547" cy="3315146"/>
          </a:xfrm>
          <a:prstGeom prst="rect">
            <a:avLst/>
          </a:prstGeom>
          <a:ln w="12700">
            <a:miter lim="400000"/>
          </a:ln>
          <a:extLst>
            <a:ext uri="{C572A759-6A51-4108-AA02-DFA0A04FC94B}">
              <ma14:wrappingTextBoxFlag xmlns:ma14="http://schemas.microsoft.com/office/mac/drawingml/2011/main" val="1"/>
            </a:ext>
          </a:extLst>
        </p:spPr>
        <p:txBody>
          <a:bodyPr lIns="31887" tIns="31887" rIns="31887" bIns="3188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4441248" y="4878958"/>
            <a:ext cx="252574" cy="233674"/>
          </a:xfrm>
          <a:prstGeom prst="rect">
            <a:avLst/>
          </a:prstGeom>
          <a:ln w="12700">
            <a:miter lim="400000"/>
          </a:ln>
        </p:spPr>
        <p:txBody>
          <a:bodyPr wrap="none" lIns="31887" tIns="31887" rIns="31887" bIns="31887">
            <a:spAutoFit/>
          </a:bodyPr>
          <a:lstStyle>
            <a:lvl1pPr>
              <a:lnSpc>
                <a:spcPct val="100000"/>
              </a:lnSpc>
              <a:defRPr sz="1100">
                <a:solidFill>
                  <a:srgbClr val="000000"/>
                </a:solidFill>
                <a:latin typeface="Helvetica Light"/>
                <a:ea typeface="Helvetica Light"/>
                <a:cs typeface="Helvetica Light"/>
                <a:sym typeface="Helvetica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49" r:id="rId2"/>
    <p:sldLayoutId id="2147483652"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xStyles>
    <p:titleStyle>
      <a:lvl1pPr marL="0" marR="0" indent="0" algn="ctr" defTabSz="366702" rtl="0" latinLnBrk="0">
        <a:lnSpc>
          <a:spcPct val="100000"/>
        </a:lnSpc>
        <a:spcBef>
          <a:spcPts val="0"/>
        </a:spcBef>
        <a:spcAft>
          <a:spcPts val="0"/>
        </a:spcAft>
        <a:buClrTx/>
        <a:buSzTx/>
        <a:buFontTx/>
        <a:buNone/>
        <a:tabLst/>
        <a:defRPr sz="12600" b="0" i="0" u="none" strike="noStrike" cap="none" spc="0" baseline="0">
          <a:ln>
            <a:noFill/>
          </a:ln>
          <a:solidFill>
            <a:srgbClr val="F1F2EC"/>
          </a:solidFill>
          <a:uFillTx/>
          <a:latin typeface="+mn-lt"/>
          <a:ea typeface="+mn-ea"/>
          <a:cs typeface="+mn-cs"/>
          <a:sym typeface="Yanone Kaffeesatz Regular"/>
        </a:defRPr>
      </a:lvl1pPr>
      <a:lvl2pPr marL="0" marR="0" indent="143492" algn="ctr" defTabSz="366702" rtl="0" latinLnBrk="0">
        <a:lnSpc>
          <a:spcPct val="100000"/>
        </a:lnSpc>
        <a:spcBef>
          <a:spcPts val="0"/>
        </a:spcBef>
        <a:spcAft>
          <a:spcPts val="0"/>
        </a:spcAft>
        <a:buClrTx/>
        <a:buSzTx/>
        <a:buFontTx/>
        <a:buNone/>
        <a:tabLst/>
        <a:defRPr sz="12600" b="0" i="0" u="none" strike="noStrike" cap="none" spc="0" baseline="0">
          <a:ln>
            <a:noFill/>
          </a:ln>
          <a:solidFill>
            <a:srgbClr val="F1F2EC"/>
          </a:solidFill>
          <a:uFillTx/>
          <a:latin typeface="+mn-lt"/>
          <a:ea typeface="+mn-ea"/>
          <a:cs typeface="+mn-cs"/>
          <a:sym typeface="Yanone Kaffeesatz Regular"/>
        </a:defRPr>
      </a:lvl2pPr>
      <a:lvl3pPr marL="0" marR="0" indent="286984" algn="ctr" defTabSz="366702" rtl="0" latinLnBrk="0">
        <a:lnSpc>
          <a:spcPct val="100000"/>
        </a:lnSpc>
        <a:spcBef>
          <a:spcPts val="0"/>
        </a:spcBef>
        <a:spcAft>
          <a:spcPts val="0"/>
        </a:spcAft>
        <a:buClrTx/>
        <a:buSzTx/>
        <a:buFontTx/>
        <a:buNone/>
        <a:tabLst/>
        <a:defRPr sz="12600" b="0" i="0" u="none" strike="noStrike" cap="none" spc="0" baseline="0">
          <a:ln>
            <a:noFill/>
          </a:ln>
          <a:solidFill>
            <a:srgbClr val="F1F2EC"/>
          </a:solidFill>
          <a:uFillTx/>
          <a:latin typeface="+mn-lt"/>
          <a:ea typeface="+mn-ea"/>
          <a:cs typeface="+mn-cs"/>
          <a:sym typeface="Yanone Kaffeesatz Regular"/>
        </a:defRPr>
      </a:lvl3pPr>
      <a:lvl4pPr marL="0" marR="0" indent="430477" algn="ctr" defTabSz="366702" rtl="0" latinLnBrk="0">
        <a:lnSpc>
          <a:spcPct val="100000"/>
        </a:lnSpc>
        <a:spcBef>
          <a:spcPts val="0"/>
        </a:spcBef>
        <a:spcAft>
          <a:spcPts val="0"/>
        </a:spcAft>
        <a:buClrTx/>
        <a:buSzTx/>
        <a:buFontTx/>
        <a:buNone/>
        <a:tabLst/>
        <a:defRPr sz="12600" b="0" i="0" u="none" strike="noStrike" cap="none" spc="0" baseline="0">
          <a:ln>
            <a:noFill/>
          </a:ln>
          <a:solidFill>
            <a:srgbClr val="F1F2EC"/>
          </a:solidFill>
          <a:uFillTx/>
          <a:latin typeface="+mn-lt"/>
          <a:ea typeface="+mn-ea"/>
          <a:cs typeface="+mn-cs"/>
          <a:sym typeface="Yanone Kaffeesatz Regular"/>
        </a:defRPr>
      </a:lvl4pPr>
      <a:lvl5pPr marL="0" marR="0" indent="573969" algn="ctr" defTabSz="366702" rtl="0" latinLnBrk="0">
        <a:lnSpc>
          <a:spcPct val="100000"/>
        </a:lnSpc>
        <a:spcBef>
          <a:spcPts val="0"/>
        </a:spcBef>
        <a:spcAft>
          <a:spcPts val="0"/>
        </a:spcAft>
        <a:buClrTx/>
        <a:buSzTx/>
        <a:buFontTx/>
        <a:buNone/>
        <a:tabLst/>
        <a:defRPr sz="12600" b="0" i="0" u="none" strike="noStrike" cap="none" spc="0" baseline="0">
          <a:ln>
            <a:noFill/>
          </a:ln>
          <a:solidFill>
            <a:srgbClr val="F1F2EC"/>
          </a:solidFill>
          <a:uFillTx/>
          <a:latin typeface="+mn-lt"/>
          <a:ea typeface="+mn-ea"/>
          <a:cs typeface="+mn-cs"/>
          <a:sym typeface="Yanone Kaffeesatz Regular"/>
        </a:defRPr>
      </a:lvl5pPr>
      <a:lvl6pPr marL="0" marR="0" indent="717461" algn="ctr" defTabSz="366702" rtl="0" latinLnBrk="0">
        <a:lnSpc>
          <a:spcPct val="100000"/>
        </a:lnSpc>
        <a:spcBef>
          <a:spcPts val="0"/>
        </a:spcBef>
        <a:spcAft>
          <a:spcPts val="0"/>
        </a:spcAft>
        <a:buClrTx/>
        <a:buSzTx/>
        <a:buFontTx/>
        <a:buNone/>
        <a:tabLst/>
        <a:defRPr sz="12600" b="0" i="0" u="none" strike="noStrike" cap="none" spc="0" baseline="0">
          <a:ln>
            <a:noFill/>
          </a:ln>
          <a:solidFill>
            <a:srgbClr val="F1F2EC"/>
          </a:solidFill>
          <a:uFillTx/>
          <a:latin typeface="+mn-lt"/>
          <a:ea typeface="+mn-ea"/>
          <a:cs typeface="+mn-cs"/>
          <a:sym typeface="Yanone Kaffeesatz Regular"/>
        </a:defRPr>
      </a:lvl6pPr>
      <a:lvl7pPr marL="0" marR="0" indent="860953" algn="ctr" defTabSz="366702" rtl="0" latinLnBrk="0">
        <a:lnSpc>
          <a:spcPct val="100000"/>
        </a:lnSpc>
        <a:spcBef>
          <a:spcPts val="0"/>
        </a:spcBef>
        <a:spcAft>
          <a:spcPts val="0"/>
        </a:spcAft>
        <a:buClrTx/>
        <a:buSzTx/>
        <a:buFontTx/>
        <a:buNone/>
        <a:tabLst/>
        <a:defRPr sz="12600" b="0" i="0" u="none" strike="noStrike" cap="none" spc="0" baseline="0">
          <a:ln>
            <a:noFill/>
          </a:ln>
          <a:solidFill>
            <a:srgbClr val="F1F2EC"/>
          </a:solidFill>
          <a:uFillTx/>
          <a:latin typeface="+mn-lt"/>
          <a:ea typeface="+mn-ea"/>
          <a:cs typeface="+mn-cs"/>
          <a:sym typeface="Yanone Kaffeesatz Regular"/>
        </a:defRPr>
      </a:lvl7pPr>
      <a:lvl8pPr marL="0" marR="0" indent="1004446" algn="ctr" defTabSz="366702" rtl="0" latinLnBrk="0">
        <a:lnSpc>
          <a:spcPct val="100000"/>
        </a:lnSpc>
        <a:spcBef>
          <a:spcPts val="0"/>
        </a:spcBef>
        <a:spcAft>
          <a:spcPts val="0"/>
        </a:spcAft>
        <a:buClrTx/>
        <a:buSzTx/>
        <a:buFontTx/>
        <a:buNone/>
        <a:tabLst/>
        <a:defRPr sz="12600" b="0" i="0" u="none" strike="noStrike" cap="none" spc="0" baseline="0">
          <a:ln>
            <a:noFill/>
          </a:ln>
          <a:solidFill>
            <a:srgbClr val="F1F2EC"/>
          </a:solidFill>
          <a:uFillTx/>
          <a:latin typeface="+mn-lt"/>
          <a:ea typeface="+mn-ea"/>
          <a:cs typeface="+mn-cs"/>
          <a:sym typeface="Yanone Kaffeesatz Regular"/>
        </a:defRPr>
      </a:lvl8pPr>
      <a:lvl9pPr marL="0" marR="0" indent="1147938" algn="ctr" defTabSz="366702" rtl="0" latinLnBrk="0">
        <a:lnSpc>
          <a:spcPct val="100000"/>
        </a:lnSpc>
        <a:spcBef>
          <a:spcPts val="0"/>
        </a:spcBef>
        <a:spcAft>
          <a:spcPts val="0"/>
        </a:spcAft>
        <a:buClrTx/>
        <a:buSzTx/>
        <a:buFontTx/>
        <a:buNone/>
        <a:tabLst/>
        <a:defRPr sz="12600" b="0" i="0" u="none" strike="noStrike" cap="none" spc="0" baseline="0">
          <a:ln>
            <a:noFill/>
          </a:ln>
          <a:solidFill>
            <a:srgbClr val="F1F2EC"/>
          </a:solidFill>
          <a:uFillTx/>
          <a:latin typeface="+mn-lt"/>
          <a:ea typeface="+mn-ea"/>
          <a:cs typeface="+mn-cs"/>
          <a:sym typeface="Yanone Kaffeesatz Regular"/>
        </a:defRPr>
      </a:lvl9pPr>
    </p:titleStyle>
    <p:bodyStyle>
      <a:lvl1pPr marL="697532" marR="0" indent="-697532" algn="l" defTabSz="366702" rtl="0" latinLnBrk="0">
        <a:lnSpc>
          <a:spcPct val="70000"/>
        </a:lnSpc>
        <a:spcBef>
          <a:spcPts val="0"/>
        </a:spcBef>
        <a:spcAft>
          <a:spcPts val="0"/>
        </a:spcAft>
        <a:buClrTx/>
        <a:buSzPct val="75000"/>
        <a:buFontTx/>
        <a:buChar char="•"/>
        <a:tabLst/>
        <a:defRPr sz="5600" b="0" i="0" u="none" strike="noStrike" cap="none" spc="0" baseline="0">
          <a:ln>
            <a:noFill/>
          </a:ln>
          <a:solidFill>
            <a:srgbClr val="6C4A3A"/>
          </a:solidFill>
          <a:uFillTx/>
          <a:latin typeface="+mn-lt"/>
          <a:ea typeface="+mn-ea"/>
          <a:cs typeface="+mn-cs"/>
          <a:sym typeface="Yanone Kaffeesatz Regular"/>
        </a:defRPr>
      </a:lvl1pPr>
      <a:lvl2pPr marL="976544" marR="0" indent="-697532" algn="l" defTabSz="366702" rtl="0" latinLnBrk="0">
        <a:lnSpc>
          <a:spcPct val="70000"/>
        </a:lnSpc>
        <a:spcBef>
          <a:spcPts val="0"/>
        </a:spcBef>
        <a:spcAft>
          <a:spcPts val="0"/>
        </a:spcAft>
        <a:buClrTx/>
        <a:buSzPct val="75000"/>
        <a:buFontTx/>
        <a:buChar char="•"/>
        <a:tabLst/>
        <a:defRPr sz="5600" b="0" i="0" u="none" strike="noStrike" cap="none" spc="0" baseline="0">
          <a:ln>
            <a:noFill/>
          </a:ln>
          <a:solidFill>
            <a:srgbClr val="6C4A3A"/>
          </a:solidFill>
          <a:uFillTx/>
          <a:latin typeface="+mn-lt"/>
          <a:ea typeface="+mn-ea"/>
          <a:cs typeface="+mn-cs"/>
          <a:sym typeface="Yanone Kaffeesatz Regular"/>
        </a:defRPr>
      </a:lvl2pPr>
      <a:lvl3pPr marL="1255557" marR="0" indent="-697532" algn="l" defTabSz="366702" rtl="0" latinLnBrk="0">
        <a:lnSpc>
          <a:spcPct val="70000"/>
        </a:lnSpc>
        <a:spcBef>
          <a:spcPts val="0"/>
        </a:spcBef>
        <a:spcAft>
          <a:spcPts val="0"/>
        </a:spcAft>
        <a:buClrTx/>
        <a:buSzPct val="75000"/>
        <a:buFontTx/>
        <a:buChar char="•"/>
        <a:tabLst/>
        <a:defRPr sz="5600" b="0" i="0" u="none" strike="noStrike" cap="none" spc="0" baseline="0">
          <a:ln>
            <a:noFill/>
          </a:ln>
          <a:solidFill>
            <a:srgbClr val="6C4A3A"/>
          </a:solidFill>
          <a:uFillTx/>
          <a:latin typeface="+mn-lt"/>
          <a:ea typeface="+mn-ea"/>
          <a:cs typeface="+mn-cs"/>
          <a:sym typeface="Yanone Kaffeesatz Regular"/>
        </a:defRPr>
      </a:lvl3pPr>
      <a:lvl4pPr marL="1534570" marR="0" indent="-697532" algn="l" defTabSz="366702" rtl="0" latinLnBrk="0">
        <a:lnSpc>
          <a:spcPct val="70000"/>
        </a:lnSpc>
        <a:spcBef>
          <a:spcPts val="0"/>
        </a:spcBef>
        <a:spcAft>
          <a:spcPts val="0"/>
        </a:spcAft>
        <a:buClrTx/>
        <a:buSzPct val="75000"/>
        <a:buFontTx/>
        <a:buChar char="•"/>
        <a:tabLst/>
        <a:defRPr sz="5600" b="0" i="0" u="none" strike="noStrike" cap="none" spc="0" baseline="0">
          <a:ln>
            <a:noFill/>
          </a:ln>
          <a:solidFill>
            <a:srgbClr val="6C4A3A"/>
          </a:solidFill>
          <a:uFillTx/>
          <a:latin typeface="+mn-lt"/>
          <a:ea typeface="+mn-ea"/>
          <a:cs typeface="+mn-cs"/>
          <a:sym typeface="Yanone Kaffeesatz Regular"/>
        </a:defRPr>
      </a:lvl4pPr>
      <a:lvl5pPr marL="1813582" marR="0" indent="-697532" algn="l" defTabSz="366702" rtl="0" latinLnBrk="0">
        <a:lnSpc>
          <a:spcPct val="70000"/>
        </a:lnSpc>
        <a:spcBef>
          <a:spcPts val="0"/>
        </a:spcBef>
        <a:spcAft>
          <a:spcPts val="0"/>
        </a:spcAft>
        <a:buClrTx/>
        <a:buSzPct val="75000"/>
        <a:buFontTx/>
        <a:buChar char="•"/>
        <a:tabLst/>
        <a:defRPr sz="5600" b="0" i="0" u="none" strike="noStrike" cap="none" spc="0" baseline="0">
          <a:ln>
            <a:noFill/>
          </a:ln>
          <a:solidFill>
            <a:srgbClr val="6C4A3A"/>
          </a:solidFill>
          <a:uFillTx/>
          <a:latin typeface="+mn-lt"/>
          <a:ea typeface="+mn-ea"/>
          <a:cs typeface="+mn-cs"/>
          <a:sym typeface="Yanone Kaffeesatz Regular"/>
        </a:defRPr>
      </a:lvl5pPr>
      <a:lvl6pPr marL="2092595" marR="0" indent="-697532" algn="l" defTabSz="366702" rtl="0" latinLnBrk="0">
        <a:lnSpc>
          <a:spcPct val="70000"/>
        </a:lnSpc>
        <a:spcBef>
          <a:spcPts val="0"/>
        </a:spcBef>
        <a:spcAft>
          <a:spcPts val="0"/>
        </a:spcAft>
        <a:buClrTx/>
        <a:buSzPct val="75000"/>
        <a:buFontTx/>
        <a:buChar char="•"/>
        <a:tabLst/>
        <a:defRPr sz="5600" b="0" i="0" u="none" strike="noStrike" cap="none" spc="0" baseline="0">
          <a:ln>
            <a:noFill/>
          </a:ln>
          <a:solidFill>
            <a:srgbClr val="6C4A3A"/>
          </a:solidFill>
          <a:uFillTx/>
          <a:latin typeface="+mn-lt"/>
          <a:ea typeface="+mn-ea"/>
          <a:cs typeface="+mn-cs"/>
          <a:sym typeface="Yanone Kaffeesatz Regular"/>
        </a:defRPr>
      </a:lvl6pPr>
      <a:lvl7pPr marL="2371608" marR="0" indent="-697532" algn="l" defTabSz="366702" rtl="0" latinLnBrk="0">
        <a:lnSpc>
          <a:spcPct val="70000"/>
        </a:lnSpc>
        <a:spcBef>
          <a:spcPts val="0"/>
        </a:spcBef>
        <a:spcAft>
          <a:spcPts val="0"/>
        </a:spcAft>
        <a:buClrTx/>
        <a:buSzPct val="75000"/>
        <a:buFontTx/>
        <a:buChar char="•"/>
        <a:tabLst/>
        <a:defRPr sz="5600" b="0" i="0" u="none" strike="noStrike" cap="none" spc="0" baseline="0">
          <a:ln>
            <a:noFill/>
          </a:ln>
          <a:solidFill>
            <a:srgbClr val="6C4A3A"/>
          </a:solidFill>
          <a:uFillTx/>
          <a:latin typeface="+mn-lt"/>
          <a:ea typeface="+mn-ea"/>
          <a:cs typeface="+mn-cs"/>
          <a:sym typeface="Yanone Kaffeesatz Regular"/>
        </a:defRPr>
      </a:lvl7pPr>
      <a:lvl8pPr marL="2650620" marR="0" indent="-697532" algn="l" defTabSz="366702" rtl="0" latinLnBrk="0">
        <a:lnSpc>
          <a:spcPct val="70000"/>
        </a:lnSpc>
        <a:spcBef>
          <a:spcPts val="0"/>
        </a:spcBef>
        <a:spcAft>
          <a:spcPts val="0"/>
        </a:spcAft>
        <a:buClrTx/>
        <a:buSzPct val="75000"/>
        <a:buFontTx/>
        <a:buChar char="•"/>
        <a:tabLst/>
        <a:defRPr sz="5600" b="0" i="0" u="none" strike="noStrike" cap="none" spc="0" baseline="0">
          <a:ln>
            <a:noFill/>
          </a:ln>
          <a:solidFill>
            <a:srgbClr val="6C4A3A"/>
          </a:solidFill>
          <a:uFillTx/>
          <a:latin typeface="+mn-lt"/>
          <a:ea typeface="+mn-ea"/>
          <a:cs typeface="+mn-cs"/>
          <a:sym typeface="Yanone Kaffeesatz Regular"/>
        </a:defRPr>
      </a:lvl8pPr>
      <a:lvl9pPr marL="2929633" marR="0" indent="-697532" algn="l" defTabSz="366702" rtl="0" latinLnBrk="0">
        <a:lnSpc>
          <a:spcPct val="70000"/>
        </a:lnSpc>
        <a:spcBef>
          <a:spcPts val="0"/>
        </a:spcBef>
        <a:spcAft>
          <a:spcPts val="0"/>
        </a:spcAft>
        <a:buClrTx/>
        <a:buSzPct val="75000"/>
        <a:buFontTx/>
        <a:buChar char="•"/>
        <a:tabLst/>
        <a:defRPr sz="5600" b="0" i="0" u="none" strike="noStrike" cap="none" spc="0" baseline="0">
          <a:ln>
            <a:noFill/>
          </a:ln>
          <a:solidFill>
            <a:srgbClr val="6C4A3A"/>
          </a:solidFill>
          <a:uFillTx/>
          <a:latin typeface="+mn-lt"/>
          <a:ea typeface="+mn-ea"/>
          <a:cs typeface="+mn-cs"/>
          <a:sym typeface="Yanone Kaffeesatz Regular"/>
        </a:defRPr>
      </a:lvl9pPr>
    </p:bodyStyle>
    <p:otherStyle>
      <a:lvl1pPr marL="0" marR="0" indent="0" algn="ctr" defTabSz="366702"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Helvetica Light"/>
        </a:defRPr>
      </a:lvl1pPr>
      <a:lvl2pPr marL="0" marR="0" indent="143492" algn="ctr" defTabSz="366702"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Helvetica Light"/>
        </a:defRPr>
      </a:lvl2pPr>
      <a:lvl3pPr marL="0" marR="0" indent="286984" algn="ctr" defTabSz="366702"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Helvetica Light"/>
        </a:defRPr>
      </a:lvl3pPr>
      <a:lvl4pPr marL="0" marR="0" indent="430477" algn="ctr" defTabSz="366702"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Helvetica Light"/>
        </a:defRPr>
      </a:lvl4pPr>
      <a:lvl5pPr marL="0" marR="0" indent="573969" algn="ctr" defTabSz="366702"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Helvetica Light"/>
        </a:defRPr>
      </a:lvl5pPr>
      <a:lvl6pPr marL="0" marR="0" indent="717461" algn="ctr" defTabSz="366702"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Helvetica Light"/>
        </a:defRPr>
      </a:lvl6pPr>
      <a:lvl7pPr marL="0" marR="0" indent="860953" algn="ctr" defTabSz="366702"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Helvetica Light"/>
        </a:defRPr>
      </a:lvl7pPr>
      <a:lvl8pPr marL="0" marR="0" indent="1004446" algn="ctr" defTabSz="366702"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Helvetica Light"/>
        </a:defRPr>
      </a:lvl8pPr>
      <a:lvl9pPr marL="0" marR="0" indent="1147938" algn="ctr" defTabSz="366702"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31"/>
          <p:cNvSpPr>
            <a:spLocks noGrp="1"/>
          </p:cNvSpPr>
          <p:nvPr>
            <p:ph type="body" sz="half" idx="14"/>
          </p:nvPr>
        </p:nvSpPr>
        <p:spPr>
          <a:xfrm>
            <a:off x="428625" y="1885358"/>
            <a:ext cx="6081837" cy="1938992"/>
          </a:xfrm>
          <a:prstGeom prst="rect">
            <a:avLst/>
          </a:prstGeom>
        </p:spPr>
        <p:txBody>
          <a:bodyPr/>
          <a:lstStyle/>
          <a:p>
            <a:r>
              <a:rPr lang="en-US"/>
              <a:t>Open Source</a:t>
            </a:r>
            <a:endParaRPr/>
          </a:p>
        </p:txBody>
      </p:sp>
      <p:sp>
        <p:nvSpPr>
          <p:cNvPr id="130" name="Shape 130"/>
          <p:cNvSpPr>
            <a:spLocks noGrp="1"/>
          </p:cNvSpPr>
          <p:nvPr>
            <p:ph type="body" sz="quarter" idx="13"/>
          </p:nvPr>
        </p:nvSpPr>
        <p:spPr>
          <a:xfrm>
            <a:off x="428625" y="1639950"/>
            <a:ext cx="8562975" cy="2311400"/>
          </a:xfrm>
          <a:prstGeom prst="rect">
            <a:avLst/>
          </a:prstGeom>
        </p:spPr>
        <p:txBody>
          <a:bodyPr wrap="square" anchor="t" anchorCtr="0">
            <a:normAutofit/>
          </a:bodyPr>
          <a:lstStyle/>
          <a:p>
            <a:pPr>
              <a:lnSpc>
                <a:spcPts val="5500"/>
              </a:lnSpc>
            </a:pPr>
            <a:r>
              <a:rPr lang="en-US" sz="6000"/>
              <a:t>Supercharge your career with</a:t>
            </a:r>
            <a:endParaRPr sz="6000"/>
          </a:p>
        </p:txBody>
      </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What's it like?</a:t>
            </a:r>
            <a:endParaRPr lang="en-US">
              <a:solidFill>
                <a:schemeClr val="accent6"/>
              </a:solidFill>
            </a:endParaRPr>
          </a:p>
        </p:txBody>
      </p:sp>
    </p:spTree>
    <p:extLst>
      <p:ext uri="{BB962C8B-B14F-4D97-AF65-F5344CB8AC3E}">
        <p14:creationId xmlns:p14="http://schemas.microsoft.com/office/powerpoint/2010/main" val="1680987605"/>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2325820" y="1898351"/>
            <a:ext cx="4492379" cy="1346799"/>
          </a:xfrm>
        </p:spPr>
        <p:txBody>
          <a:bodyPr/>
          <a:lstStyle/>
          <a:p>
            <a:r>
              <a:rPr lang="en-US">
                <a:solidFill>
                  <a:schemeClr val="accent6"/>
                </a:solidFill>
              </a:rPr>
              <a:t>Distributed</a:t>
            </a:r>
          </a:p>
        </p:txBody>
      </p:sp>
      <p:sp>
        <p:nvSpPr>
          <p:cNvPr id="3" name="TextBox 2"/>
          <p:cNvSpPr txBox="1"/>
          <p:nvPr/>
        </p:nvSpPr>
        <p:spPr>
          <a:xfrm rot="20293331">
            <a:off x="903633" y="597100"/>
            <a:ext cx="1464675"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bg1"/>
                </a:solidFill>
                <a:effectLst/>
                <a:uFillTx/>
                <a:latin typeface="+mn-lt"/>
                <a:ea typeface="+mn-ea"/>
                <a:cs typeface="+mn-cs"/>
                <a:sym typeface="Yanone Kaffeesatz Regular"/>
              </a:rPr>
              <a:t>Bologna</a:t>
            </a:r>
          </a:p>
        </p:txBody>
      </p:sp>
      <p:sp>
        <p:nvSpPr>
          <p:cNvPr id="4" name="TextBox 3"/>
          <p:cNvSpPr txBox="1"/>
          <p:nvPr/>
        </p:nvSpPr>
        <p:spPr>
          <a:xfrm rot="516445">
            <a:off x="3664873" y="4032195"/>
            <a:ext cx="1225983"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1"/>
                </a:solidFill>
                <a:effectLst/>
                <a:uFillTx/>
                <a:latin typeface="+mn-lt"/>
                <a:ea typeface="+mn-ea"/>
                <a:cs typeface="+mn-cs"/>
                <a:sym typeface="Yanone Kaffeesatz Regular"/>
              </a:rPr>
              <a:t>Bristol</a:t>
            </a:r>
          </a:p>
        </p:txBody>
      </p:sp>
      <p:sp>
        <p:nvSpPr>
          <p:cNvPr id="5" name="TextBox 4"/>
          <p:cNvSpPr txBox="1"/>
          <p:nvPr/>
        </p:nvSpPr>
        <p:spPr>
          <a:xfrm rot="21130429">
            <a:off x="2970670" y="932418"/>
            <a:ext cx="1762026"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4"/>
                </a:solidFill>
                <a:effectLst/>
                <a:uFillTx/>
                <a:latin typeface="+mn-lt"/>
                <a:ea typeface="+mn-ea"/>
                <a:cs typeface="+mn-cs"/>
                <a:sym typeface="Yanone Kaffeesatz Regular"/>
              </a:rPr>
              <a:t>San Diego</a:t>
            </a:r>
          </a:p>
        </p:txBody>
      </p:sp>
      <p:sp>
        <p:nvSpPr>
          <p:cNvPr id="6" name="TextBox 5"/>
          <p:cNvSpPr txBox="1"/>
          <p:nvPr/>
        </p:nvSpPr>
        <p:spPr>
          <a:xfrm rot="1143611">
            <a:off x="6156973" y="521520"/>
            <a:ext cx="1337705"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5"/>
                </a:solidFill>
                <a:effectLst/>
                <a:uFillTx/>
                <a:latin typeface="+mn-lt"/>
                <a:ea typeface="+mn-ea"/>
                <a:cs typeface="+mn-cs"/>
                <a:sym typeface="Yanone Kaffeesatz Regular"/>
              </a:rPr>
              <a:t>Seattle</a:t>
            </a:r>
          </a:p>
        </p:txBody>
      </p:sp>
      <p:sp>
        <p:nvSpPr>
          <p:cNvPr id="7" name="TextBox 6"/>
          <p:cNvSpPr txBox="1"/>
          <p:nvPr/>
        </p:nvSpPr>
        <p:spPr>
          <a:xfrm rot="20964421">
            <a:off x="874811" y="3788997"/>
            <a:ext cx="2191986"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2"/>
                </a:solidFill>
                <a:effectLst/>
                <a:uFillTx/>
                <a:latin typeface="+mn-lt"/>
                <a:ea typeface="+mn-ea"/>
                <a:cs typeface="+mn-cs"/>
                <a:sym typeface="Yanone Kaffeesatz Regular"/>
              </a:rPr>
              <a:t>Copenhagen</a:t>
            </a:r>
          </a:p>
        </p:txBody>
      </p:sp>
      <p:sp>
        <p:nvSpPr>
          <p:cNvPr id="8" name="TextBox 7"/>
          <p:cNvSpPr txBox="1"/>
          <p:nvPr/>
        </p:nvSpPr>
        <p:spPr>
          <a:xfrm rot="20914434">
            <a:off x="6390620" y="3670590"/>
            <a:ext cx="1726493"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bg1"/>
                </a:solidFill>
                <a:effectLst/>
                <a:uFillTx/>
                <a:latin typeface="+mn-lt"/>
                <a:ea typeface="+mn-ea"/>
                <a:cs typeface="+mn-cs"/>
                <a:sym typeface="Yanone Kaffeesatz Regular"/>
              </a:rPr>
              <a:t>New York</a:t>
            </a:r>
          </a:p>
        </p:txBody>
      </p:sp>
    </p:spTree>
    <p:extLst>
      <p:ext uri="{BB962C8B-B14F-4D97-AF65-F5344CB8AC3E}">
        <p14:creationId xmlns:p14="http://schemas.microsoft.com/office/powerpoint/2010/main" val="201354425"/>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 Shot 2018-02-26 at 10.56.26 AM.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06473" y="0"/>
            <a:ext cx="6331055" cy="5143500"/>
          </a:xfrm>
          <a:prstGeom prst="rect">
            <a:avLst/>
          </a:prstGeom>
        </p:spPr>
      </p:pic>
    </p:spTree>
    <p:extLst>
      <p:ext uri="{BB962C8B-B14F-4D97-AF65-F5344CB8AC3E}">
        <p14:creationId xmlns:p14="http://schemas.microsoft.com/office/powerpoint/2010/main" val="1651412440"/>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UNADJUSTEDNONRAW_thumb_11d4.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0300" y="0"/>
            <a:ext cx="6858000" cy="5143500"/>
          </a:xfrm>
          <a:prstGeom prst="rect">
            <a:avLst/>
          </a:prstGeom>
        </p:spPr>
      </p:pic>
    </p:spTree>
    <p:extLst>
      <p:ext uri="{BB962C8B-B14F-4D97-AF65-F5344CB8AC3E}">
        <p14:creationId xmlns:p14="http://schemas.microsoft.com/office/powerpoint/2010/main" val="4266276769"/>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2-26 at 11.37.07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626100" cy="2601572"/>
          </a:xfrm>
          <a:prstGeom prst="rect">
            <a:avLst/>
          </a:prstGeom>
        </p:spPr>
      </p:pic>
      <p:pic>
        <p:nvPicPr>
          <p:cNvPr id="3" name="Picture 2" descr="Screen Shot 2018-02-26 at 11.38.06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3616" y="2501900"/>
            <a:ext cx="5520384" cy="2603500"/>
          </a:xfrm>
          <a:prstGeom prst="rect">
            <a:avLst/>
          </a:prstGeom>
        </p:spPr>
      </p:pic>
    </p:spTree>
    <p:extLst>
      <p:ext uri="{BB962C8B-B14F-4D97-AF65-F5344CB8AC3E}">
        <p14:creationId xmlns:p14="http://schemas.microsoft.com/office/powerpoint/2010/main" val="1899077977"/>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a:t>How did I get here?</a:t>
            </a:r>
          </a:p>
        </p:txBody>
      </p:sp>
    </p:spTree>
    <p:extLst>
      <p:ext uri="{BB962C8B-B14F-4D97-AF65-F5344CB8AC3E}">
        <p14:creationId xmlns:p14="http://schemas.microsoft.com/office/powerpoint/2010/main" val="3538953363"/>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473020" y="1282798"/>
            <a:ext cx="6197996" cy="2577905"/>
          </a:xfrm>
        </p:spPr>
        <p:txBody>
          <a:bodyPr/>
          <a:lstStyle/>
          <a:p>
            <a:r>
              <a:rPr lang="en-US">
                <a:solidFill>
                  <a:schemeClr val="tx1"/>
                </a:solidFill>
              </a:rPr>
              <a:t>My first</a:t>
            </a:r>
          </a:p>
          <a:p>
            <a:r>
              <a:rPr lang="en-US">
                <a:solidFill>
                  <a:schemeClr val="accent6"/>
                </a:solidFill>
              </a:rPr>
              <a:t>open source job</a:t>
            </a:r>
          </a:p>
        </p:txBody>
      </p:sp>
    </p:spTree>
    <p:extLst>
      <p:ext uri="{BB962C8B-B14F-4D97-AF65-F5344CB8AC3E}">
        <p14:creationId xmlns:p14="http://schemas.microsoft.com/office/powerpoint/2010/main" val="660082132"/>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742335" y="1282798"/>
            <a:ext cx="5659370" cy="2577905"/>
          </a:xfrm>
        </p:spPr>
        <p:txBody>
          <a:bodyPr/>
          <a:lstStyle/>
          <a:p>
            <a:r>
              <a:rPr lang="en-US">
                <a:solidFill>
                  <a:schemeClr val="tx1"/>
                </a:solidFill>
              </a:rPr>
              <a:t>the takeaway:</a:t>
            </a:r>
          </a:p>
          <a:p>
            <a:r>
              <a:rPr lang="en-US">
                <a:solidFill>
                  <a:schemeClr val="accent6"/>
                </a:solidFill>
              </a:rPr>
              <a:t>participate</a:t>
            </a:r>
          </a:p>
        </p:txBody>
      </p:sp>
    </p:spTree>
    <p:extLst>
      <p:ext uri="{BB962C8B-B14F-4D97-AF65-F5344CB8AC3E}">
        <p14:creationId xmlns:p14="http://schemas.microsoft.com/office/powerpoint/2010/main" val="3908013891"/>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2829157" y="1898351"/>
            <a:ext cx="3485708" cy="1346799"/>
          </a:xfrm>
        </p:spPr>
        <p:txBody>
          <a:bodyPr/>
          <a:lstStyle/>
          <a:p>
            <a:r>
              <a:rPr lang="en-US">
                <a:solidFill>
                  <a:schemeClr val="accent6"/>
                </a:solidFill>
              </a:rPr>
              <a:t>Visibility</a:t>
            </a:r>
          </a:p>
        </p:txBody>
      </p:sp>
      <p:sp>
        <p:nvSpPr>
          <p:cNvPr id="3" name="TextBox 2"/>
          <p:cNvSpPr txBox="1"/>
          <p:nvPr/>
        </p:nvSpPr>
        <p:spPr>
          <a:xfrm rot="348491">
            <a:off x="5906003" y="3668090"/>
            <a:ext cx="2193665"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bg1"/>
                </a:solidFill>
              </a:rPr>
              <a:t>Connections</a:t>
            </a:r>
            <a:endParaRPr kumimoji="0" lang="en-US" sz="4400" b="0" i="0" u="none" strike="noStrike" cap="none" spc="0" normalizeH="0" baseline="0">
              <a:ln>
                <a:noFill/>
              </a:ln>
              <a:solidFill>
                <a:schemeClr val="bg1"/>
              </a:solidFill>
              <a:effectLst/>
              <a:uFillTx/>
              <a:sym typeface="Yanone Kaffeesatz Regular"/>
            </a:endParaRPr>
          </a:p>
        </p:txBody>
      </p:sp>
      <p:sp>
        <p:nvSpPr>
          <p:cNvPr id="4" name="TextBox 3"/>
          <p:cNvSpPr txBox="1"/>
          <p:nvPr/>
        </p:nvSpPr>
        <p:spPr>
          <a:xfrm rot="192023">
            <a:off x="2457531" y="353390"/>
            <a:ext cx="2207208"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2"/>
                </a:solidFill>
              </a:rPr>
              <a:t>Conferences</a:t>
            </a:r>
            <a:endParaRPr kumimoji="0" lang="en-US" sz="4400" b="0" i="0" u="none" strike="noStrike" cap="none" spc="0" normalizeH="0" baseline="0">
              <a:ln>
                <a:noFill/>
              </a:ln>
              <a:solidFill>
                <a:schemeClr val="accent2"/>
              </a:solidFill>
              <a:effectLst/>
              <a:uFillTx/>
              <a:sym typeface="Yanone Kaffeesatz Regular"/>
            </a:endParaRPr>
          </a:p>
        </p:txBody>
      </p:sp>
      <p:sp>
        <p:nvSpPr>
          <p:cNvPr id="6" name="TextBox 5"/>
          <p:cNvSpPr txBox="1"/>
          <p:nvPr/>
        </p:nvSpPr>
        <p:spPr>
          <a:xfrm rot="1425994">
            <a:off x="6125059" y="747090"/>
            <a:ext cx="2492152"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1"/>
                </a:solidFill>
              </a:rPr>
              <a:t>Opportunities</a:t>
            </a:r>
            <a:endParaRPr kumimoji="0" lang="en-US" sz="4400" b="0" i="0" u="none" strike="noStrike" cap="none" spc="0" normalizeH="0" baseline="0">
              <a:ln>
                <a:noFill/>
              </a:ln>
              <a:solidFill>
                <a:schemeClr val="accent1"/>
              </a:solidFill>
              <a:effectLst/>
              <a:uFillTx/>
              <a:latin typeface="+mn-lt"/>
              <a:ea typeface="+mn-ea"/>
              <a:cs typeface="+mn-cs"/>
              <a:sym typeface="Yanone Kaffeesatz Regular"/>
            </a:endParaRPr>
          </a:p>
        </p:txBody>
      </p:sp>
      <p:sp>
        <p:nvSpPr>
          <p:cNvPr id="7" name="TextBox 6"/>
          <p:cNvSpPr txBox="1"/>
          <p:nvPr/>
        </p:nvSpPr>
        <p:spPr>
          <a:xfrm rot="20548527">
            <a:off x="50699" y="1837022"/>
            <a:ext cx="2141612"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6"/>
                </a:solidFill>
              </a:rPr>
              <a:t>Networking</a:t>
            </a:r>
            <a:endParaRPr kumimoji="0" lang="en-US" sz="4400" b="0" i="0" u="none" strike="noStrike" cap="none" spc="0" normalizeH="0" baseline="0">
              <a:ln>
                <a:noFill/>
              </a:ln>
              <a:solidFill>
                <a:schemeClr val="accent6"/>
              </a:solidFill>
              <a:effectLst/>
              <a:uFillTx/>
              <a:sym typeface="Yanone Kaffeesatz Regular"/>
            </a:endParaRPr>
          </a:p>
        </p:txBody>
      </p:sp>
      <p:sp>
        <p:nvSpPr>
          <p:cNvPr id="8" name="TextBox 7"/>
          <p:cNvSpPr txBox="1"/>
          <p:nvPr/>
        </p:nvSpPr>
        <p:spPr>
          <a:xfrm rot="20951443">
            <a:off x="1487358" y="3782186"/>
            <a:ext cx="244531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5"/>
                </a:solidFill>
              </a:rPr>
              <a:t>Contributions</a:t>
            </a:r>
            <a:endParaRPr kumimoji="0" lang="en-US" sz="4400" b="0" i="0" u="none" strike="noStrike" cap="none" spc="0" normalizeH="0" baseline="0">
              <a:ln>
                <a:noFill/>
              </a:ln>
              <a:solidFill>
                <a:schemeClr val="accent5"/>
              </a:solidFill>
              <a:effectLst/>
              <a:uFillTx/>
              <a:sym typeface="Yanone Kaffeesatz Regular"/>
            </a:endParaRPr>
          </a:p>
        </p:txBody>
      </p:sp>
    </p:spTree>
    <p:extLst>
      <p:ext uri="{BB962C8B-B14F-4D97-AF65-F5344CB8AC3E}">
        <p14:creationId xmlns:p14="http://schemas.microsoft.com/office/powerpoint/2010/main" val="2280252603"/>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2148214" y="1898351"/>
            <a:ext cx="4847615" cy="1346799"/>
          </a:xfrm>
        </p:spPr>
        <p:txBody>
          <a:bodyPr/>
          <a:lstStyle/>
          <a:p>
            <a:r>
              <a:rPr lang="en-US">
                <a:solidFill>
                  <a:schemeClr val="accent6"/>
                </a:solidFill>
              </a:rPr>
              <a:t>Conferences</a:t>
            </a:r>
          </a:p>
        </p:txBody>
      </p:sp>
      <p:sp>
        <p:nvSpPr>
          <p:cNvPr id="5" name="TextBox 4"/>
          <p:cNvSpPr txBox="1"/>
          <p:nvPr/>
        </p:nvSpPr>
        <p:spPr>
          <a:xfrm rot="20951443">
            <a:off x="2198321" y="4152771"/>
            <a:ext cx="1400359"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5"/>
                </a:solidFill>
              </a:rPr>
              <a:t>FOSDEM</a:t>
            </a:r>
            <a:endParaRPr kumimoji="0" lang="en-US" sz="4400" b="0" i="0" u="none" strike="noStrike" cap="none" spc="0" normalizeH="0" baseline="0">
              <a:ln>
                <a:noFill/>
              </a:ln>
              <a:solidFill>
                <a:schemeClr val="accent5"/>
              </a:solidFill>
              <a:effectLst/>
              <a:uFillTx/>
              <a:sym typeface="Yanone Kaffeesatz Regular"/>
            </a:endParaRPr>
          </a:p>
        </p:txBody>
      </p:sp>
      <p:sp>
        <p:nvSpPr>
          <p:cNvPr id="6" name="TextBox 5"/>
          <p:cNvSpPr txBox="1"/>
          <p:nvPr/>
        </p:nvSpPr>
        <p:spPr>
          <a:xfrm rot="20951443">
            <a:off x="856489" y="622422"/>
            <a:ext cx="1406567"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4"/>
                </a:solidFill>
              </a:rPr>
              <a:t>GUADEC</a:t>
            </a:r>
          </a:p>
        </p:txBody>
      </p:sp>
      <p:sp>
        <p:nvSpPr>
          <p:cNvPr id="7" name="TextBox 6"/>
          <p:cNvSpPr txBox="1"/>
          <p:nvPr/>
        </p:nvSpPr>
        <p:spPr>
          <a:xfrm rot="20951443">
            <a:off x="5987442" y="582928"/>
            <a:ext cx="122938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2"/>
                </a:solidFill>
              </a:rPr>
              <a:t>OSCON</a:t>
            </a:r>
          </a:p>
        </p:txBody>
      </p:sp>
      <p:sp>
        <p:nvSpPr>
          <p:cNvPr id="8" name="TextBox 7"/>
          <p:cNvSpPr txBox="1"/>
          <p:nvPr/>
        </p:nvSpPr>
        <p:spPr>
          <a:xfrm rot="20951443">
            <a:off x="6782572" y="3880171"/>
            <a:ext cx="1811688"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4"/>
                </a:solidFill>
              </a:rPr>
              <a:t>CodeMesh</a:t>
            </a:r>
            <a:endParaRPr kumimoji="0" lang="en-US" sz="4400" b="0" i="0" u="none" strike="noStrike" cap="none" spc="0" normalizeH="0" baseline="0">
              <a:ln>
                <a:noFill/>
              </a:ln>
              <a:solidFill>
                <a:schemeClr val="accent4"/>
              </a:solidFill>
              <a:effectLst/>
              <a:uFillTx/>
              <a:sym typeface="Yanone Kaffeesatz Regular"/>
            </a:endParaRPr>
          </a:p>
        </p:txBody>
      </p:sp>
      <p:sp>
        <p:nvSpPr>
          <p:cNvPr id="9" name="TextBox 8"/>
          <p:cNvSpPr txBox="1"/>
          <p:nvPr/>
        </p:nvSpPr>
        <p:spPr>
          <a:xfrm rot="20951443">
            <a:off x="1063453" y="2121733"/>
            <a:ext cx="766138"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rgbClr val="0365C0"/>
                </a:solidFill>
              </a:rPr>
              <a:t>NDC</a:t>
            </a:r>
            <a:endParaRPr kumimoji="0" lang="en-US" sz="4400" b="0" i="0" u="none" strike="noStrike" cap="none" spc="0" normalizeH="0" baseline="0">
              <a:ln>
                <a:noFill/>
              </a:ln>
              <a:solidFill>
                <a:srgbClr val="0365C0"/>
              </a:solidFill>
              <a:effectLst/>
              <a:uFillTx/>
              <a:sym typeface="Yanone Kaffeesatz Regular"/>
            </a:endParaRPr>
          </a:p>
        </p:txBody>
      </p:sp>
      <p:sp>
        <p:nvSpPr>
          <p:cNvPr id="10" name="TextBox 9"/>
          <p:cNvSpPr txBox="1"/>
          <p:nvPr/>
        </p:nvSpPr>
        <p:spPr>
          <a:xfrm rot="1013983">
            <a:off x="6491425" y="1417325"/>
            <a:ext cx="2419382"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tx2"/>
                </a:solidFill>
              </a:rPr>
              <a:t>MonkeySpace</a:t>
            </a:r>
          </a:p>
        </p:txBody>
      </p:sp>
      <p:sp>
        <p:nvSpPr>
          <p:cNvPr id="11" name="TextBox 10"/>
          <p:cNvSpPr txBox="1"/>
          <p:nvPr/>
        </p:nvSpPr>
        <p:spPr>
          <a:xfrm rot="1130295">
            <a:off x="2798491" y="374200"/>
            <a:ext cx="2428387"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tx1"/>
                </a:solidFill>
              </a:rPr>
              <a:t>dotnet Fringe</a:t>
            </a:r>
          </a:p>
        </p:txBody>
      </p:sp>
      <p:sp>
        <p:nvSpPr>
          <p:cNvPr id="12" name="TextBox 11"/>
          <p:cNvSpPr txBox="1"/>
          <p:nvPr/>
        </p:nvSpPr>
        <p:spPr>
          <a:xfrm rot="602625">
            <a:off x="249681" y="3242016"/>
            <a:ext cx="2077492"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2"/>
                </a:solidFill>
              </a:rPr>
              <a:t>dotnetConf</a:t>
            </a:r>
            <a:endParaRPr kumimoji="0" lang="en-US" sz="4400" b="0" i="0" u="none" strike="noStrike" cap="none" spc="0" normalizeH="0" baseline="0">
              <a:ln>
                <a:noFill/>
              </a:ln>
              <a:solidFill>
                <a:schemeClr val="accent2"/>
              </a:solidFill>
              <a:effectLst/>
              <a:uFillTx/>
              <a:sym typeface="Yanone Kaffeesatz Regular"/>
            </a:endParaRPr>
          </a:p>
        </p:txBody>
      </p:sp>
      <p:sp>
        <p:nvSpPr>
          <p:cNvPr id="13" name="TextBox 12"/>
          <p:cNvSpPr txBox="1"/>
          <p:nvPr/>
        </p:nvSpPr>
        <p:spPr>
          <a:xfrm rot="665588">
            <a:off x="4709659" y="4197718"/>
            <a:ext cx="117296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bg1"/>
                </a:solidFill>
              </a:rPr>
              <a:t>44con</a:t>
            </a:r>
            <a:endParaRPr kumimoji="0" lang="en-US" sz="4400" b="0" i="0" u="none" strike="noStrike" cap="none" spc="0" normalizeH="0" baseline="0">
              <a:ln>
                <a:noFill/>
              </a:ln>
              <a:solidFill>
                <a:schemeClr val="bg1"/>
              </a:solidFill>
              <a:effectLst/>
              <a:uFillTx/>
              <a:sym typeface="Yanone Kaffeesatz Regular"/>
            </a:endParaRPr>
          </a:p>
        </p:txBody>
      </p:sp>
    </p:spTree>
    <p:extLst>
      <p:ext uri="{BB962C8B-B14F-4D97-AF65-F5344CB8AC3E}">
        <p14:creationId xmlns:p14="http://schemas.microsoft.com/office/powerpoint/2010/main" val="1390724633"/>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Welcome to SINFO!</a:t>
            </a:r>
            <a:endParaRPr lang="en-US">
              <a:solidFill>
                <a:schemeClr val="accent6"/>
              </a:solidFill>
            </a:endParaRPr>
          </a:p>
        </p:txBody>
      </p:sp>
    </p:spTree>
    <p:extLst>
      <p:ext uri="{BB962C8B-B14F-4D97-AF65-F5344CB8AC3E}">
        <p14:creationId xmlns:p14="http://schemas.microsoft.com/office/powerpoint/2010/main" val="2616337046"/>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742339" y="1282798"/>
            <a:ext cx="5659370" cy="2577905"/>
          </a:xfrm>
        </p:spPr>
        <p:txBody>
          <a:bodyPr/>
          <a:lstStyle/>
          <a:p>
            <a:r>
              <a:rPr lang="en-US"/>
              <a:t>the takeaway:</a:t>
            </a:r>
          </a:p>
          <a:p>
            <a:r>
              <a:rPr lang="en-US">
                <a:solidFill>
                  <a:schemeClr val="accent6"/>
                </a:solidFill>
              </a:rPr>
              <a:t>connect</a:t>
            </a:r>
          </a:p>
        </p:txBody>
      </p:sp>
    </p:spTree>
    <p:extLst>
      <p:ext uri="{BB962C8B-B14F-4D97-AF65-F5344CB8AC3E}">
        <p14:creationId xmlns:p14="http://schemas.microsoft.com/office/powerpoint/2010/main" val="391523073"/>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055009" y="1898351"/>
            <a:ext cx="7034035" cy="1346799"/>
          </a:xfrm>
        </p:spPr>
        <p:txBody>
          <a:bodyPr/>
          <a:lstStyle/>
          <a:p>
            <a:r>
              <a:rPr lang="en-US">
                <a:solidFill>
                  <a:schemeClr val="accent6"/>
                </a:solidFill>
              </a:rPr>
              <a:t>Coding challenges</a:t>
            </a:r>
          </a:p>
        </p:txBody>
      </p:sp>
      <p:sp>
        <p:nvSpPr>
          <p:cNvPr id="3" name="TextBox 2"/>
          <p:cNvSpPr txBox="1"/>
          <p:nvPr/>
        </p:nvSpPr>
        <p:spPr>
          <a:xfrm rot="20785679">
            <a:off x="327369" y="759118"/>
            <a:ext cx="4105342"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2"/>
                </a:solidFill>
              </a:rPr>
              <a:t>Google Summer of Code</a:t>
            </a:r>
            <a:endParaRPr kumimoji="0" lang="en-US" sz="4400" b="0" i="0" u="none" strike="noStrike" cap="none" spc="0" normalizeH="0" baseline="0">
              <a:ln>
                <a:noFill/>
              </a:ln>
              <a:solidFill>
                <a:schemeClr val="accent2"/>
              </a:solidFill>
              <a:effectLst/>
              <a:uFillTx/>
              <a:sym typeface="Yanone Kaffeesatz Regular"/>
            </a:endParaRPr>
          </a:p>
        </p:txBody>
      </p:sp>
      <p:sp>
        <p:nvSpPr>
          <p:cNvPr id="4" name="TextBox 3"/>
          <p:cNvSpPr txBox="1"/>
          <p:nvPr/>
        </p:nvSpPr>
        <p:spPr>
          <a:xfrm rot="348491">
            <a:off x="5942394" y="3668090"/>
            <a:ext cx="2120886"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bg1"/>
                </a:solidFill>
              </a:rPr>
              <a:t>Hackathons</a:t>
            </a:r>
            <a:endParaRPr kumimoji="0" lang="en-US" sz="4400" b="0" i="0" u="none" strike="noStrike" cap="none" spc="0" normalizeH="0" baseline="0">
              <a:ln>
                <a:noFill/>
              </a:ln>
              <a:solidFill>
                <a:schemeClr val="bg1"/>
              </a:solidFill>
              <a:effectLst/>
              <a:uFillTx/>
              <a:sym typeface="Yanone Kaffeesatz Regular"/>
            </a:endParaRPr>
          </a:p>
        </p:txBody>
      </p:sp>
      <p:sp>
        <p:nvSpPr>
          <p:cNvPr id="5" name="TextBox 4"/>
          <p:cNvSpPr txBox="1"/>
          <p:nvPr/>
        </p:nvSpPr>
        <p:spPr>
          <a:xfrm rot="1425994">
            <a:off x="6398433" y="747090"/>
            <a:ext cx="1945408"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1"/>
                </a:solidFill>
              </a:rPr>
              <a:t>Game jams</a:t>
            </a:r>
            <a:endParaRPr kumimoji="0" lang="en-US" sz="4400" b="0" i="0" u="none" strike="noStrike" cap="none" spc="0" normalizeH="0" baseline="0">
              <a:ln>
                <a:noFill/>
              </a:ln>
              <a:solidFill>
                <a:schemeClr val="accent1"/>
              </a:solidFill>
              <a:effectLst/>
              <a:uFillTx/>
              <a:latin typeface="+mn-lt"/>
              <a:ea typeface="+mn-ea"/>
              <a:cs typeface="+mn-cs"/>
              <a:sym typeface="Yanone Kaffeesatz Regular"/>
            </a:endParaRPr>
          </a:p>
        </p:txBody>
      </p:sp>
    </p:spTree>
    <p:extLst>
      <p:ext uri="{BB962C8B-B14F-4D97-AF65-F5344CB8AC3E}">
        <p14:creationId xmlns:p14="http://schemas.microsoft.com/office/powerpoint/2010/main" val="2870018950"/>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493563" y="1282798"/>
            <a:ext cx="6156923" cy="2577905"/>
          </a:xfrm>
        </p:spPr>
        <p:txBody>
          <a:bodyPr/>
          <a:lstStyle/>
          <a:p>
            <a:r>
              <a:rPr lang="en-US"/>
              <a:t>the takeaway:</a:t>
            </a:r>
          </a:p>
          <a:p>
            <a:r>
              <a:rPr lang="en-US">
                <a:solidFill>
                  <a:schemeClr val="accent6"/>
                </a:solidFill>
              </a:rPr>
              <a:t>be independent</a:t>
            </a:r>
          </a:p>
        </p:txBody>
      </p:sp>
      <p:sp>
        <p:nvSpPr>
          <p:cNvPr id="3" name="TextBox 2"/>
          <p:cNvSpPr txBox="1"/>
          <p:nvPr/>
        </p:nvSpPr>
        <p:spPr>
          <a:xfrm rot="21127909">
            <a:off x="290472" y="569290"/>
            <a:ext cx="4458545"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1"/>
                </a:solidFill>
              </a:rPr>
              <a:t>make your own deadlines</a:t>
            </a:r>
            <a:endParaRPr kumimoji="0" lang="en-US" sz="4400" b="0" i="0" u="none" strike="noStrike" cap="none" spc="0" normalizeH="0" baseline="0">
              <a:ln>
                <a:noFill/>
              </a:ln>
              <a:solidFill>
                <a:schemeClr val="accent1"/>
              </a:solidFill>
              <a:effectLst/>
              <a:uFillTx/>
              <a:latin typeface="+mn-lt"/>
              <a:ea typeface="+mn-ea"/>
              <a:cs typeface="+mn-cs"/>
              <a:sym typeface="Yanone Kaffeesatz Regular"/>
            </a:endParaRPr>
          </a:p>
        </p:txBody>
      </p:sp>
      <p:sp>
        <p:nvSpPr>
          <p:cNvPr id="4" name="TextBox 3"/>
          <p:cNvSpPr txBox="1"/>
          <p:nvPr/>
        </p:nvSpPr>
        <p:spPr>
          <a:xfrm rot="348491">
            <a:off x="5233905" y="4107119"/>
            <a:ext cx="3106071"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bg1"/>
                </a:solidFill>
              </a:rPr>
              <a:t>be your own boss</a:t>
            </a:r>
            <a:endParaRPr kumimoji="0" lang="en-US" sz="4400" b="0" i="0" u="none" strike="noStrike" cap="none" spc="0" normalizeH="0" baseline="0">
              <a:ln>
                <a:noFill/>
              </a:ln>
              <a:solidFill>
                <a:schemeClr val="bg1"/>
              </a:solidFill>
              <a:effectLst/>
              <a:uFillTx/>
              <a:sym typeface="Yanone Kaffeesatz Regular"/>
            </a:endParaRPr>
          </a:p>
        </p:txBody>
      </p:sp>
    </p:spTree>
    <p:extLst>
      <p:ext uri="{BB962C8B-B14F-4D97-AF65-F5344CB8AC3E}">
        <p14:creationId xmlns:p14="http://schemas.microsoft.com/office/powerpoint/2010/main" val="1184112593"/>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1713114"/>
            <a:ext cx="8839199" cy="1741289"/>
          </a:xfrm>
        </p:spPr>
        <p:txBody>
          <a:bodyPr>
            <a:normAutofit fontScale="90000"/>
          </a:bodyPr>
          <a:lstStyle/>
          <a:p>
            <a:r>
              <a:rPr lang="en-US"/>
              <a:t>Why are you here?</a:t>
            </a:r>
            <a:endParaRPr lang="en-US">
              <a:solidFill>
                <a:schemeClr val="accent6"/>
              </a:solidFill>
            </a:endParaRPr>
          </a:p>
        </p:txBody>
      </p:sp>
    </p:spTree>
    <p:extLst>
      <p:ext uri="{BB962C8B-B14F-4D97-AF65-F5344CB8AC3E}">
        <p14:creationId xmlns:p14="http://schemas.microsoft.com/office/powerpoint/2010/main" val="115316510"/>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solidFill>
                  <a:schemeClr val="bg1"/>
                </a:solidFill>
              </a:rPr>
              <a:t>What sort of job do you want?</a:t>
            </a:r>
            <a:endParaRPr lang="en-US">
              <a:solidFill>
                <a:schemeClr val="bg1"/>
              </a:solidFill>
            </a:endParaRPr>
          </a:p>
        </p:txBody>
      </p:sp>
    </p:spTree>
    <p:extLst>
      <p:ext uri="{BB962C8B-B14F-4D97-AF65-F5344CB8AC3E}">
        <p14:creationId xmlns:p14="http://schemas.microsoft.com/office/powerpoint/2010/main" val="590884030"/>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solidFill>
                  <a:schemeClr val="accent6"/>
                </a:solidFill>
              </a:rPr>
              <a:t>How?</a:t>
            </a:r>
            <a:endParaRPr lang="en-US">
              <a:solidFill>
                <a:schemeClr val="accent6"/>
              </a:solidFill>
            </a:endParaRPr>
          </a:p>
        </p:txBody>
      </p:sp>
      <p:sp>
        <p:nvSpPr>
          <p:cNvPr id="3" name="TextBox 2"/>
          <p:cNvSpPr txBox="1"/>
          <p:nvPr/>
        </p:nvSpPr>
        <p:spPr>
          <a:xfrm rot="20951443">
            <a:off x="6334046" y="2681950"/>
            <a:ext cx="2772016"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5"/>
                </a:solidFill>
              </a:rPr>
              <a:t>submit patches</a:t>
            </a:r>
            <a:endParaRPr kumimoji="0" lang="en-US" sz="4400" b="0" i="0" u="none" strike="noStrike" cap="none" spc="0" normalizeH="0" baseline="0">
              <a:ln>
                <a:noFill/>
              </a:ln>
              <a:solidFill>
                <a:schemeClr val="accent5"/>
              </a:solidFill>
              <a:effectLst/>
              <a:uFillTx/>
              <a:sym typeface="Yanone Kaffeesatz Regular"/>
            </a:endParaRPr>
          </a:p>
        </p:txBody>
      </p:sp>
      <p:sp>
        <p:nvSpPr>
          <p:cNvPr id="4" name="TextBox 3"/>
          <p:cNvSpPr txBox="1"/>
          <p:nvPr/>
        </p:nvSpPr>
        <p:spPr>
          <a:xfrm rot="20426469">
            <a:off x="30475" y="493270"/>
            <a:ext cx="2812638"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4"/>
                </a:solidFill>
              </a:rPr>
              <a:t>test / f</a:t>
            </a:r>
            <a:r>
              <a:rPr lang="en-US" sz="4400">
                <a:solidFill>
                  <a:schemeClr val="accent4"/>
                </a:solidFill>
              </a:rPr>
              <a:t>ind bugs</a:t>
            </a:r>
          </a:p>
        </p:txBody>
      </p:sp>
      <p:sp>
        <p:nvSpPr>
          <p:cNvPr id="5" name="TextBox 4"/>
          <p:cNvSpPr txBox="1"/>
          <p:nvPr/>
        </p:nvSpPr>
        <p:spPr>
          <a:xfrm rot="1509732">
            <a:off x="5508174" y="770224"/>
            <a:ext cx="3771856"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2"/>
                </a:solidFill>
              </a:rPr>
              <a:t>help/organize events</a:t>
            </a:r>
          </a:p>
        </p:txBody>
      </p:sp>
      <p:sp>
        <p:nvSpPr>
          <p:cNvPr id="6" name="TextBox 5"/>
          <p:cNvSpPr txBox="1"/>
          <p:nvPr/>
        </p:nvSpPr>
        <p:spPr>
          <a:xfrm rot="20951443">
            <a:off x="570605" y="2231585"/>
            <a:ext cx="1916625"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bg1"/>
                </a:solidFill>
              </a:rPr>
              <a:t>write code</a:t>
            </a:r>
            <a:endParaRPr kumimoji="0" lang="en-US" sz="4400" b="0" i="0" u="none" strike="noStrike" cap="none" spc="0" normalizeH="0" baseline="0">
              <a:ln>
                <a:noFill/>
              </a:ln>
              <a:solidFill>
                <a:schemeClr val="bg1"/>
              </a:solidFill>
              <a:effectLst/>
              <a:uFillTx/>
              <a:sym typeface="Yanone Kaffeesatz Regular"/>
            </a:endParaRPr>
          </a:p>
        </p:txBody>
      </p:sp>
      <p:sp>
        <p:nvSpPr>
          <p:cNvPr id="9" name="TextBox 8"/>
          <p:cNvSpPr txBox="1"/>
          <p:nvPr/>
        </p:nvSpPr>
        <p:spPr>
          <a:xfrm rot="1130295">
            <a:off x="3581202" y="654714"/>
            <a:ext cx="1907593"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tx1"/>
                </a:solidFill>
              </a:rPr>
              <a:t>write docs</a:t>
            </a:r>
          </a:p>
        </p:txBody>
      </p:sp>
      <p:sp>
        <p:nvSpPr>
          <p:cNvPr id="10" name="TextBox 9"/>
          <p:cNvSpPr txBox="1"/>
          <p:nvPr/>
        </p:nvSpPr>
        <p:spPr>
          <a:xfrm rot="602625">
            <a:off x="119004" y="3795263"/>
            <a:ext cx="5317277"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1"/>
                </a:solidFill>
              </a:rPr>
              <a:t>help administer infrastructure</a:t>
            </a:r>
            <a:endParaRPr kumimoji="0" lang="en-US" sz="4400" b="0" i="0" u="none" strike="noStrike" cap="none" spc="0" normalizeH="0" baseline="0">
              <a:ln>
                <a:noFill/>
              </a:ln>
              <a:solidFill>
                <a:schemeClr val="accent1"/>
              </a:solidFill>
              <a:effectLst/>
              <a:uFillTx/>
              <a:sym typeface="Yanone Kaffeesatz Regular"/>
            </a:endParaRPr>
          </a:p>
        </p:txBody>
      </p:sp>
      <p:sp>
        <p:nvSpPr>
          <p:cNvPr id="11" name="TextBox 10"/>
          <p:cNvSpPr txBox="1"/>
          <p:nvPr/>
        </p:nvSpPr>
        <p:spPr>
          <a:xfrm>
            <a:off x="6354379" y="4227724"/>
            <a:ext cx="2667079"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bg1"/>
                </a:solidFill>
              </a:rPr>
              <a:t>help on forums</a:t>
            </a:r>
            <a:endParaRPr kumimoji="0" lang="en-US" sz="4400" b="0" i="0" u="none" strike="noStrike" cap="none" spc="0" normalizeH="0" baseline="0">
              <a:ln>
                <a:noFill/>
              </a:ln>
              <a:solidFill>
                <a:schemeClr val="bg1"/>
              </a:solidFill>
              <a:effectLst/>
              <a:uFillTx/>
              <a:sym typeface="Yanone Kaffeesatz Regular"/>
            </a:endParaRPr>
          </a:p>
        </p:txBody>
      </p:sp>
    </p:spTree>
    <p:extLst>
      <p:ext uri="{BB962C8B-B14F-4D97-AF65-F5344CB8AC3E}">
        <p14:creationId xmlns:p14="http://schemas.microsoft.com/office/powerpoint/2010/main" val="3313027751"/>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657689" y="1282798"/>
            <a:ext cx="5828672" cy="2577905"/>
          </a:xfrm>
        </p:spPr>
        <p:txBody>
          <a:bodyPr/>
          <a:lstStyle/>
          <a:p>
            <a:r>
              <a:rPr lang="en-US">
                <a:solidFill>
                  <a:schemeClr val="accent6"/>
                </a:solidFill>
              </a:rPr>
              <a:t>What I look for</a:t>
            </a:r>
          </a:p>
          <a:p>
            <a:r>
              <a:rPr lang="en-US"/>
              <a:t>when I hire</a:t>
            </a:r>
          </a:p>
        </p:txBody>
      </p:sp>
      <p:sp>
        <p:nvSpPr>
          <p:cNvPr id="3" name="TextBox 2"/>
          <p:cNvSpPr txBox="1"/>
          <p:nvPr/>
        </p:nvSpPr>
        <p:spPr>
          <a:xfrm rot="20645990">
            <a:off x="6701840" y="3937772"/>
            <a:ext cx="2024395"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1"/>
                </a:solidFill>
              </a:rPr>
              <a:t>2 positions</a:t>
            </a:r>
            <a:endParaRPr kumimoji="0" lang="en-US" sz="4400" b="0" i="0" u="none" strike="noStrike" cap="none" spc="0" normalizeH="0" baseline="0">
              <a:ln>
                <a:noFill/>
              </a:ln>
              <a:solidFill>
                <a:schemeClr val="accent1"/>
              </a:solidFill>
              <a:effectLst/>
              <a:uFillTx/>
              <a:latin typeface="+mn-lt"/>
              <a:ea typeface="+mn-ea"/>
              <a:cs typeface="+mn-cs"/>
              <a:sym typeface="Yanone Kaffeesatz Regular"/>
            </a:endParaRPr>
          </a:p>
        </p:txBody>
      </p:sp>
      <p:sp>
        <p:nvSpPr>
          <p:cNvPr id="4" name="TextBox 3"/>
          <p:cNvSpPr txBox="1"/>
          <p:nvPr/>
        </p:nvSpPr>
        <p:spPr>
          <a:xfrm rot="20785679">
            <a:off x="149062" y="421249"/>
            <a:ext cx="2785551"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2"/>
                </a:solidFill>
              </a:rPr>
              <a:t>500 candidates</a:t>
            </a:r>
            <a:endParaRPr kumimoji="0" lang="en-US" sz="4400" b="0" i="0" u="none" strike="noStrike" cap="none" spc="0" normalizeH="0" baseline="0">
              <a:ln>
                <a:noFill/>
              </a:ln>
              <a:solidFill>
                <a:schemeClr val="accent2"/>
              </a:solidFill>
              <a:effectLst/>
              <a:uFillTx/>
              <a:sym typeface="Yanone Kaffeesatz Regular"/>
            </a:endParaRPr>
          </a:p>
        </p:txBody>
      </p:sp>
    </p:spTree>
    <p:extLst>
      <p:ext uri="{BB962C8B-B14F-4D97-AF65-F5344CB8AC3E}">
        <p14:creationId xmlns:p14="http://schemas.microsoft.com/office/powerpoint/2010/main" val="3887655415"/>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959720" y="1282798"/>
            <a:ext cx="5224610" cy="2577905"/>
          </a:xfrm>
        </p:spPr>
        <p:txBody>
          <a:bodyPr/>
          <a:lstStyle/>
          <a:p>
            <a:r>
              <a:rPr lang="en-US"/>
              <a:t>How many</a:t>
            </a:r>
          </a:p>
          <a:p>
            <a:r>
              <a:rPr lang="en-US">
                <a:solidFill>
                  <a:schemeClr val="accent1"/>
                </a:solidFill>
              </a:rPr>
              <a:t>participated?</a:t>
            </a:r>
          </a:p>
        </p:txBody>
      </p:sp>
      <p:sp>
        <p:nvSpPr>
          <p:cNvPr id="5" name="TextBox 4"/>
          <p:cNvSpPr txBox="1"/>
          <p:nvPr/>
        </p:nvSpPr>
        <p:spPr>
          <a:xfrm rot="1297619">
            <a:off x="6799849" y="522846"/>
            <a:ext cx="2296932"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2"/>
                </a:solidFill>
              </a:rPr>
              <a:t>take a guess</a:t>
            </a:r>
            <a:endParaRPr kumimoji="0" lang="en-US" sz="4400" b="0" i="0" u="none" strike="noStrike" cap="none" spc="0" normalizeH="0" baseline="0">
              <a:ln>
                <a:noFill/>
              </a:ln>
              <a:solidFill>
                <a:schemeClr val="accent2"/>
              </a:solidFill>
              <a:effectLst/>
              <a:uFillTx/>
              <a:sym typeface="Yanone Kaffeesatz Regular"/>
            </a:endParaRPr>
          </a:p>
        </p:txBody>
      </p:sp>
    </p:spTree>
    <p:extLst>
      <p:ext uri="{BB962C8B-B14F-4D97-AF65-F5344CB8AC3E}">
        <p14:creationId xmlns:p14="http://schemas.microsoft.com/office/powerpoint/2010/main" val="817234774"/>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207349" y="1898351"/>
            <a:ext cx="8729321" cy="1346799"/>
          </a:xfrm>
        </p:spPr>
        <p:txBody>
          <a:bodyPr/>
          <a:lstStyle/>
          <a:p>
            <a:r>
              <a:rPr lang="en-US">
                <a:solidFill>
                  <a:schemeClr val="accent2"/>
                </a:solidFill>
              </a:rPr>
              <a:t>All the world's a stage</a:t>
            </a:r>
          </a:p>
        </p:txBody>
      </p:sp>
    </p:spTree>
    <p:extLst>
      <p:ext uri="{BB962C8B-B14F-4D97-AF65-F5344CB8AC3E}">
        <p14:creationId xmlns:p14="http://schemas.microsoft.com/office/powerpoint/2010/main" val="40972108"/>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10500"/>
              <a:t>Go forth</a:t>
            </a:r>
            <a:br>
              <a:rPr lang="en-US" sz="10500"/>
            </a:br>
            <a:r>
              <a:rPr lang="en-US" sz="10500"/>
              <a:t>and </a:t>
            </a:r>
            <a:r>
              <a:rPr lang="en-US" sz="10500"/>
              <a:t>OSS!</a:t>
            </a:r>
          </a:p>
        </p:txBody>
      </p:sp>
      <p:sp>
        <p:nvSpPr>
          <p:cNvPr id="5" name="Shape 134"/>
          <p:cNvSpPr/>
          <p:nvPr/>
        </p:nvSpPr>
        <p:spPr>
          <a:xfrm>
            <a:off x="341913" y="4301449"/>
            <a:ext cx="1978460" cy="61097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7000"/>
            </a:lvl1pPr>
          </a:lstStyle>
          <a:p>
            <a:pPr algn="l"/>
            <a:r>
              <a:rPr lang="en-US" sz="4000"/>
              <a:t>@</a:t>
            </a:r>
            <a:r>
              <a:rPr sz="4000"/>
              <a:t>sh</a:t>
            </a:r>
            <a:r>
              <a:rPr lang="en-US" sz="4000"/>
              <a:t>4</a:t>
            </a:r>
            <a:r>
              <a:rPr sz="4000"/>
              <a:t>na</a:t>
            </a:r>
          </a:p>
        </p:txBody>
      </p:sp>
      <p:pic>
        <p:nvPicPr>
          <p:cNvPr id="12" name="IMG_0824.jpg"/>
          <p:cNvPicPr>
            <a:picLocks noChangeAspect="1"/>
          </p:cNvPicPr>
          <p:nvPr/>
        </p:nvPicPr>
        <p:blipFill>
          <a:blip r:embed="rId2">
            <a:extLst/>
          </a:blip>
          <a:stretch>
            <a:fillRect/>
          </a:stretch>
        </p:blipFill>
        <p:spPr>
          <a:xfrm>
            <a:off x="7929541" y="139701"/>
            <a:ext cx="1020230" cy="1345088"/>
          </a:xfrm>
          <a:prstGeom prst="rect">
            <a:avLst/>
          </a:prstGeom>
          <a:ln w="12700">
            <a:miter lim="400000"/>
          </a:ln>
        </p:spPr>
      </p:pic>
      <p:sp>
        <p:nvSpPr>
          <p:cNvPr id="13" name="TextBox 12"/>
          <p:cNvSpPr txBox="1"/>
          <p:nvPr/>
        </p:nvSpPr>
        <p:spPr>
          <a:xfrm>
            <a:off x="6757444" y="4301449"/>
            <a:ext cx="2192327" cy="6155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000" b="0" i="0" u="none" strike="noStrike" cap="none" spc="0" normalizeH="0" baseline="0">
                <a:ln>
                  <a:noFill/>
                </a:ln>
                <a:solidFill>
                  <a:srgbClr val="797979"/>
                </a:solidFill>
                <a:effectLst/>
                <a:uFillTx/>
                <a:latin typeface="+mn-lt"/>
                <a:ea typeface="+mn-ea"/>
                <a:cs typeface="+mn-cs"/>
                <a:sym typeface="Yanone Kaffeesatz Regular"/>
              </a:rPr>
              <a:t>Andreia Gaita</a:t>
            </a:r>
          </a:p>
        </p:txBody>
      </p:sp>
      <p:sp>
        <p:nvSpPr>
          <p:cNvPr id="14" name="TextBox 13"/>
          <p:cNvSpPr txBox="1"/>
          <p:nvPr/>
        </p:nvSpPr>
        <p:spPr>
          <a:xfrm rot="20293331">
            <a:off x="-37567" y="597100"/>
            <a:ext cx="3347070"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bg1"/>
                </a:solidFill>
                <a:effectLst/>
                <a:uFillTx/>
                <a:latin typeface="+mn-lt"/>
                <a:ea typeface="+mn-ea"/>
                <a:cs typeface="+mn-cs"/>
                <a:sym typeface="Yanone Kaffeesatz Regular"/>
              </a:rPr>
              <a:t>Questions</a:t>
            </a:r>
            <a:r>
              <a:rPr kumimoji="0" lang="en-US" sz="4400" b="0" i="0" u="none" strike="noStrike" cap="none" spc="0" normalizeH="0">
                <a:ln>
                  <a:noFill/>
                </a:ln>
                <a:solidFill>
                  <a:schemeClr val="bg1"/>
                </a:solidFill>
                <a:effectLst/>
                <a:uFillTx/>
                <a:latin typeface="+mn-lt"/>
                <a:ea typeface="+mn-ea"/>
                <a:cs typeface="+mn-cs"/>
                <a:sym typeface="Yanone Kaffeesatz Regular"/>
              </a:rPr>
              <a:t> anyone?</a:t>
            </a:r>
            <a:endParaRPr kumimoji="0" lang="en-US" sz="4400" b="0" i="0" u="none" strike="noStrike" cap="none" spc="0" normalizeH="0" baseline="0">
              <a:ln>
                <a:noFill/>
              </a:ln>
              <a:solidFill>
                <a:schemeClr val="bg1"/>
              </a:solidFill>
              <a:effectLst/>
              <a:uFillTx/>
              <a:latin typeface="+mn-lt"/>
              <a:ea typeface="+mn-ea"/>
              <a:cs typeface="+mn-cs"/>
              <a:sym typeface="Yanone Kaffeesatz Regular"/>
            </a:endParaRPr>
          </a:p>
        </p:txBody>
      </p:sp>
    </p:spTree>
    <p:extLst>
      <p:ext uri="{BB962C8B-B14F-4D97-AF65-F5344CB8AC3E}">
        <p14:creationId xmlns:p14="http://schemas.microsoft.com/office/powerpoint/2010/main" val="97388541"/>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EFC"/>
        </a:solidFill>
        <a:effectLst/>
      </p:bgPr>
    </p:bg>
    <p:spTree>
      <p:nvGrpSpPr>
        <p:cNvPr id="1" name=""/>
        <p:cNvGrpSpPr/>
        <p:nvPr/>
      </p:nvGrpSpPr>
      <p:grpSpPr>
        <a:xfrm>
          <a:off x="0" y="0"/>
          <a:ext cx="0" cy="0"/>
          <a:chOff x="0" y="0"/>
          <a:chExt cx="0" cy="0"/>
        </a:xfrm>
      </p:grpSpPr>
      <p:pic>
        <p:nvPicPr>
          <p:cNvPr id="133" name="IMG_0824.jpg"/>
          <p:cNvPicPr>
            <a:picLocks noChangeAspect="1"/>
          </p:cNvPicPr>
          <p:nvPr/>
        </p:nvPicPr>
        <p:blipFill>
          <a:blip r:embed="rId3">
            <a:extLst/>
          </a:blip>
          <a:stretch>
            <a:fillRect/>
          </a:stretch>
        </p:blipFill>
        <p:spPr>
          <a:xfrm>
            <a:off x="586315" y="242773"/>
            <a:ext cx="2677587" cy="3530174"/>
          </a:xfrm>
          <a:prstGeom prst="rect">
            <a:avLst/>
          </a:prstGeom>
          <a:ln w="12700">
            <a:miter lim="400000"/>
          </a:ln>
        </p:spPr>
      </p:pic>
      <p:sp>
        <p:nvSpPr>
          <p:cNvPr id="2" name="TextBox 1"/>
          <p:cNvSpPr txBox="1"/>
          <p:nvPr/>
        </p:nvSpPr>
        <p:spPr>
          <a:xfrm>
            <a:off x="3852951" y="612452"/>
            <a:ext cx="4862321" cy="21872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t">
            <a:spAutoFit/>
          </a:bodyPr>
          <a:lstStyle/>
          <a:p>
            <a:pPr algn="l"/>
            <a:r>
              <a:rPr lang="en-US" sz="3600"/>
              <a:t>👋 Andreia “shana” Gaita</a:t>
            </a:r>
          </a:p>
          <a:p>
            <a:pPr algn="l"/>
            <a:r>
              <a:rPr lang="en-US" sz="3600"/>
              <a:t/>
            </a:r>
            <a:br>
              <a:rPr lang="en-US" sz="3600"/>
            </a:br>
            <a:r>
              <a:rPr lang="en-US" sz="3200">
                <a:solidFill>
                  <a:schemeClr val="tx1"/>
                </a:solidFill>
              </a:rPr>
              <a:t>Editor Tools team lead @ GitHub</a:t>
            </a:r>
          </a:p>
          <a:p>
            <a:pPr algn="l"/>
            <a:r>
              <a:rPr lang="en-US" sz="3200">
                <a:solidFill>
                  <a:schemeClr val="tx1"/>
                </a:solidFill>
              </a:rPr>
              <a:t>Runtime &amp; scripting engineer @ Unity</a:t>
            </a:r>
            <a:endParaRPr lang="en-US" sz="3200">
              <a:solidFill>
                <a:schemeClr val="tx1"/>
              </a:solidFill>
            </a:endParaRPr>
          </a:p>
          <a:p>
            <a:pPr algn="l"/>
            <a:r>
              <a:rPr lang="en-US" sz="3200">
                <a:solidFill>
                  <a:schemeClr val="tx1"/>
                </a:solidFill>
              </a:rPr>
              <a:t>Mono hacker @ Novell &amp; Xamarin</a:t>
            </a:r>
          </a:p>
        </p:txBody>
      </p:sp>
      <p:grpSp>
        <p:nvGrpSpPr>
          <p:cNvPr id="5" name="Group 4"/>
          <p:cNvGrpSpPr/>
          <p:nvPr/>
        </p:nvGrpSpPr>
        <p:grpSpPr>
          <a:xfrm>
            <a:off x="482600" y="4532526"/>
            <a:ext cx="4285829" cy="610974"/>
            <a:chOff x="463970" y="1799549"/>
            <a:chExt cx="4285829" cy="610974"/>
          </a:xfrm>
        </p:grpSpPr>
        <p:pic>
          <p:nvPicPr>
            <p:cNvPr id="135" name="TwitterLogo_#55acee.png"/>
            <p:cNvPicPr>
              <a:picLocks/>
            </p:cNvPicPr>
            <p:nvPr/>
          </p:nvPicPr>
          <p:blipFill>
            <a:blip r:embed="rId4">
              <a:extLst/>
            </a:blip>
            <a:stretch>
              <a:fillRect/>
            </a:stretch>
          </p:blipFill>
          <p:spPr>
            <a:xfrm>
              <a:off x="463970" y="1844906"/>
              <a:ext cx="576441" cy="565617"/>
            </a:xfrm>
            <a:prstGeom prst="rect">
              <a:avLst/>
            </a:prstGeom>
            <a:ln w="12700" cap="flat">
              <a:noFill/>
              <a:miter lim="400000"/>
            </a:ln>
            <a:effectLst/>
          </p:spPr>
        </p:pic>
        <p:sp>
          <p:nvSpPr>
            <p:cNvPr id="13" name="Shape 134"/>
            <p:cNvSpPr/>
            <p:nvPr/>
          </p:nvSpPr>
          <p:spPr>
            <a:xfrm>
              <a:off x="1040410" y="1799549"/>
              <a:ext cx="3709389" cy="61097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7000"/>
              </a:lvl1pPr>
            </a:lstStyle>
            <a:p>
              <a:pPr algn="l"/>
              <a:r>
                <a:rPr sz="4000">
                  <a:solidFill>
                    <a:schemeClr val="accent4"/>
                  </a:solidFill>
                </a:rPr>
                <a:t>sh</a:t>
              </a:r>
              <a:r>
                <a:rPr lang="en-US" sz="4000">
                  <a:solidFill>
                    <a:schemeClr val="accent4"/>
                  </a:solidFill>
                </a:rPr>
                <a:t>4</a:t>
              </a:r>
              <a:r>
                <a:rPr sz="4000">
                  <a:solidFill>
                    <a:schemeClr val="accent4"/>
                  </a:solidFill>
                </a:rPr>
                <a:t>na</a:t>
              </a:r>
              <a:r>
                <a:rPr lang="en-US" sz="4400">
                  <a:solidFill>
                    <a:schemeClr val="accent4"/>
                  </a:solidFill>
                </a:rPr>
                <a:t> </a:t>
              </a:r>
              <a:r>
                <a:rPr lang="en-US" sz="1800">
                  <a:solidFill>
                    <a:schemeClr val="tx1"/>
                  </a:solidFill>
                </a:rPr>
                <a:t>(not a typo)</a:t>
              </a:r>
              <a:endParaRPr sz="1800">
                <a:solidFill>
                  <a:schemeClr val="tx1"/>
                </a:solidFill>
              </a:endParaRPr>
            </a:p>
          </p:txBody>
        </p:sp>
      </p:grpSp>
      <p:grpSp>
        <p:nvGrpSpPr>
          <p:cNvPr id="7" name="Group 6"/>
          <p:cNvGrpSpPr/>
          <p:nvPr/>
        </p:nvGrpSpPr>
        <p:grpSpPr>
          <a:xfrm>
            <a:off x="3327402" y="4577883"/>
            <a:ext cx="2472771" cy="610974"/>
            <a:chOff x="546100" y="2624648"/>
            <a:chExt cx="2472771" cy="610974"/>
          </a:xfrm>
        </p:grpSpPr>
        <p:sp>
          <p:nvSpPr>
            <p:cNvPr id="8" name="Shape 134"/>
            <p:cNvSpPr/>
            <p:nvPr/>
          </p:nvSpPr>
          <p:spPr>
            <a:xfrm>
              <a:off x="1040411" y="2624648"/>
              <a:ext cx="1978460" cy="61097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defRPr sz="7000"/>
              </a:lvl1pPr>
            </a:lstStyle>
            <a:p>
              <a:pPr algn="l"/>
              <a:r>
                <a:rPr sz="4000">
                  <a:solidFill>
                    <a:srgbClr val="DE6A10"/>
                  </a:solidFill>
                </a:rPr>
                <a:t>sh</a:t>
              </a:r>
              <a:r>
                <a:rPr lang="en-US" sz="4000">
                  <a:solidFill>
                    <a:srgbClr val="DE6A10"/>
                  </a:solidFill>
                </a:rPr>
                <a:t>a</a:t>
              </a:r>
              <a:r>
                <a:rPr sz="4000">
                  <a:solidFill>
                    <a:srgbClr val="DE6A10"/>
                  </a:solidFill>
                </a:rPr>
                <a:t>na</a:t>
              </a:r>
              <a:endParaRPr sz="5400">
                <a:solidFill>
                  <a:srgbClr val="DE6A10"/>
                </a:solidFill>
              </a:endParaRPr>
            </a:p>
          </p:txBody>
        </p:sp>
        <p:pic>
          <p:nvPicPr>
            <p:cNvPr id="6" name="Picture 5" descr="GitHub-Mark-120px-plu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6100" y="2730500"/>
              <a:ext cx="406400" cy="406400"/>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rot="20293331">
            <a:off x="1179831" y="597100"/>
            <a:ext cx="91227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bg1"/>
                </a:solidFill>
                <a:effectLst/>
                <a:uFillTx/>
                <a:latin typeface="+mn-lt"/>
                <a:ea typeface="+mn-ea"/>
                <a:cs typeface="+mn-cs"/>
                <a:sym typeface="Yanone Kaffeesatz Regular"/>
              </a:rPr>
              <a:t>Text</a:t>
            </a:r>
          </a:p>
        </p:txBody>
      </p:sp>
      <p:sp>
        <p:nvSpPr>
          <p:cNvPr id="3" name="TextBox 2"/>
          <p:cNvSpPr txBox="1"/>
          <p:nvPr/>
        </p:nvSpPr>
        <p:spPr>
          <a:xfrm rot="890946">
            <a:off x="4649180" y="4005997"/>
            <a:ext cx="91227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1"/>
                </a:solidFill>
                <a:effectLst/>
                <a:uFillTx/>
                <a:latin typeface="+mn-lt"/>
                <a:ea typeface="+mn-ea"/>
                <a:cs typeface="+mn-cs"/>
                <a:sym typeface="Yanone Kaffeesatz Regular"/>
              </a:rPr>
              <a:t>Text</a:t>
            </a:r>
          </a:p>
        </p:txBody>
      </p:sp>
      <p:sp>
        <p:nvSpPr>
          <p:cNvPr id="4" name="TextBox 3"/>
          <p:cNvSpPr txBox="1"/>
          <p:nvPr/>
        </p:nvSpPr>
        <p:spPr>
          <a:xfrm>
            <a:off x="2756880" y="4272697"/>
            <a:ext cx="91227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4"/>
                </a:solidFill>
                <a:effectLst/>
                <a:uFillTx/>
                <a:latin typeface="+mn-lt"/>
                <a:ea typeface="+mn-ea"/>
                <a:cs typeface="+mn-cs"/>
                <a:sym typeface="Yanone Kaffeesatz Regular"/>
              </a:rPr>
              <a:t>Text</a:t>
            </a:r>
          </a:p>
        </p:txBody>
      </p:sp>
      <p:sp>
        <p:nvSpPr>
          <p:cNvPr id="5" name="TextBox 4"/>
          <p:cNvSpPr txBox="1"/>
          <p:nvPr/>
        </p:nvSpPr>
        <p:spPr>
          <a:xfrm>
            <a:off x="5341180" y="724720"/>
            <a:ext cx="91227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5"/>
                </a:solidFill>
                <a:effectLst/>
                <a:uFillTx/>
                <a:latin typeface="+mn-lt"/>
                <a:ea typeface="+mn-ea"/>
                <a:cs typeface="+mn-cs"/>
                <a:sym typeface="Yanone Kaffeesatz Regular"/>
              </a:rPr>
              <a:t>Text</a:t>
            </a:r>
          </a:p>
        </p:txBody>
      </p:sp>
      <p:sp>
        <p:nvSpPr>
          <p:cNvPr id="6" name="TextBox 5"/>
          <p:cNvSpPr txBox="1"/>
          <p:nvPr/>
        </p:nvSpPr>
        <p:spPr>
          <a:xfrm>
            <a:off x="1270980" y="3758248"/>
            <a:ext cx="91227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6"/>
                </a:solidFill>
                <a:effectLst/>
                <a:uFillTx/>
                <a:latin typeface="+mn-lt"/>
                <a:ea typeface="+mn-ea"/>
                <a:cs typeface="+mn-cs"/>
                <a:sym typeface="Yanone Kaffeesatz Regular"/>
              </a:rPr>
              <a:t>Text</a:t>
            </a:r>
          </a:p>
        </p:txBody>
      </p:sp>
      <p:sp>
        <p:nvSpPr>
          <p:cNvPr id="7" name="TextBox 6"/>
          <p:cNvSpPr txBox="1"/>
          <p:nvPr/>
        </p:nvSpPr>
        <p:spPr>
          <a:xfrm>
            <a:off x="3669032" y="3955197"/>
            <a:ext cx="91227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2"/>
                </a:solidFill>
                <a:effectLst/>
                <a:uFillTx/>
                <a:latin typeface="+mn-lt"/>
                <a:ea typeface="+mn-ea"/>
                <a:cs typeface="+mn-cs"/>
                <a:sym typeface="Yanone Kaffeesatz Regular"/>
              </a:rPr>
              <a:t>Text</a:t>
            </a:r>
          </a:p>
        </p:txBody>
      </p:sp>
      <p:sp>
        <p:nvSpPr>
          <p:cNvPr id="8" name="TextBox 7"/>
          <p:cNvSpPr txBox="1"/>
          <p:nvPr/>
        </p:nvSpPr>
        <p:spPr>
          <a:xfrm>
            <a:off x="632545" y="2212072"/>
            <a:ext cx="91227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bg1"/>
                </a:solidFill>
                <a:effectLst/>
                <a:uFillTx/>
                <a:latin typeface="+mn-lt"/>
                <a:ea typeface="+mn-ea"/>
                <a:cs typeface="+mn-cs"/>
                <a:sym typeface="Yanone Kaffeesatz Regular"/>
              </a:rPr>
              <a:t>Text</a:t>
            </a:r>
          </a:p>
        </p:txBody>
      </p:sp>
    </p:spTree>
    <p:extLst>
      <p:ext uri="{BB962C8B-B14F-4D97-AF65-F5344CB8AC3E}">
        <p14:creationId xmlns:p14="http://schemas.microsoft.com/office/powerpoint/2010/main" val="1072380627"/>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US"/>
          </a:p>
        </p:txBody>
      </p:sp>
    </p:spTree>
    <p:extLst>
      <p:ext uri="{BB962C8B-B14F-4D97-AF65-F5344CB8AC3E}">
        <p14:creationId xmlns:p14="http://schemas.microsoft.com/office/powerpoint/2010/main" val="1003775529"/>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US"/>
          </a:p>
        </p:txBody>
      </p:sp>
    </p:spTree>
    <p:extLst>
      <p:ext uri="{BB962C8B-B14F-4D97-AF65-F5344CB8AC3E}">
        <p14:creationId xmlns:p14="http://schemas.microsoft.com/office/powerpoint/2010/main" val="691457937"/>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US"/>
          </a:p>
        </p:txBody>
      </p:sp>
    </p:spTree>
    <p:extLst>
      <p:ext uri="{BB962C8B-B14F-4D97-AF65-F5344CB8AC3E}">
        <p14:creationId xmlns:p14="http://schemas.microsoft.com/office/powerpoint/2010/main" val="3183573824"/>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endParaRPr lang="en-US"/>
          </a:p>
        </p:txBody>
      </p:sp>
      <p:sp>
        <p:nvSpPr>
          <p:cNvPr id="3" name="Text Placeholder 2"/>
          <p:cNvSpPr>
            <a:spLocks noGrp="1"/>
          </p:cNvSpPr>
          <p:nvPr>
            <p:ph type="body" sz="half" idx="14"/>
          </p:nvPr>
        </p:nvSpPr>
        <p:spPr/>
        <p:txBody>
          <a:bodyPr/>
          <a:lstStyle/>
          <a:p>
            <a:endParaRPr lang="en-US"/>
          </a:p>
        </p:txBody>
      </p:sp>
    </p:spTree>
    <p:extLst>
      <p:ext uri="{BB962C8B-B14F-4D97-AF65-F5344CB8AC3E}">
        <p14:creationId xmlns:p14="http://schemas.microsoft.com/office/powerpoint/2010/main" val="1659156791"/>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3"/>
          </p:nvPr>
        </p:nvSpPr>
        <p:spPr/>
        <p:txBody>
          <a:bodyPr/>
          <a:lstStyle/>
          <a:p>
            <a:endParaRPr lang="en-US"/>
          </a:p>
        </p:txBody>
      </p:sp>
      <p:sp>
        <p:nvSpPr>
          <p:cNvPr id="3" name="Text Placeholder 2"/>
          <p:cNvSpPr>
            <a:spLocks noGrp="1"/>
          </p:cNvSpPr>
          <p:nvPr>
            <p:ph type="body" sz="half" idx="13"/>
          </p:nvPr>
        </p:nvSpPr>
        <p:spPr/>
        <p:txBody>
          <a:bodyPr/>
          <a:lstStyle/>
          <a:p>
            <a:endParaRPr lang="en-US"/>
          </a:p>
        </p:txBody>
      </p:sp>
    </p:spTree>
    <p:extLst>
      <p:ext uri="{BB962C8B-B14F-4D97-AF65-F5344CB8AC3E}">
        <p14:creationId xmlns:p14="http://schemas.microsoft.com/office/powerpoint/2010/main" val="238620272"/>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3"/>
          </p:nvPr>
        </p:nvSpPr>
        <p:spPr/>
        <p:txBody>
          <a:bodyPr/>
          <a:lstStyle/>
          <a:p>
            <a:endParaRPr lang="en-US"/>
          </a:p>
        </p:txBody>
      </p:sp>
      <p:sp>
        <p:nvSpPr>
          <p:cNvPr id="3" name="Text Placeholder 2"/>
          <p:cNvSpPr>
            <a:spLocks noGrp="1"/>
          </p:cNvSpPr>
          <p:nvPr>
            <p:ph type="body" sz="half" idx="13"/>
          </p:nvPr>
        </p:nvSpPr>
        <p:spPr/>
        <p:txBody>
          <a:bodyPr/>
          <a:lstStyle/>
          <a:p>
            <a:endParaRPr lang="en-US"/>
          </a:p>
        </p:txBody>
      </p:sp>
    </p:spTree>
    <p:extLst>
      <p:ext uri="{BB962C8B-B14F-4D97-AF65-F5344CB8AC3E}">
        <p14:creationId xmlns:p14="http://schemas.microsoft.com/office/powerpoint/2010/main" val="481917920"/>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4236905381"/>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US"/>
          </a:p>
        </p:txBody>
      </p:sp>
      <p:sp>
        <p:nvSpPr>
          <p:cNvPr id="3" name="Content Placeholder 2"/>
          <p:cNvSpPr>
            <a:spLocks noGrp="1"/>
          </p:cNvSpPr>
          <p:nvPr>
            <p:ph idx="3"/>
          </p:nvPr>
        </p:nvSpPr>
        <p:spPr/>
        <p:txBody>
          <a:bodyPr/>
          <a:lstStyle/>
          <a:p>
            <a:endParaRPr lang="en-US"/>
          </a:p>
        </p:txBody>
      </p:sp>
      <p:sp>
        <p:nvSpPr>
          <p:cNvPr id="4" name="Text Placeholder 3"/>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1172774271"/>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3" name="Text Placeholder 2"/>
          <p:cNvSpPr>
            <a:spLocks noGrp="1"/>
          </p:cNvSpPr>
          <p:nvPr>
            <p:ph type="body" sz="half" idx="13"/>
          </p:nvPr>
        </p:nvSpPr>
        <p:spPr/>
        <p:txBody>
          <a:bodyPr/>
          <a:lstStyle/>
          <a:p>
            <a:endParaRPr lang="en-US"/>
          </a:p>
        </p:txBody>
      </p:sp>
    </p:spTree>
    <p:extLst>
      <p:ext uri="{BB962C8B-B14F-4D97-AF65-F5344CB8AC3E}">
        <p14:creationId xmlns:p14="http://schemas.microsoft.com/office/powerpoint/2010/main" val="2910310144"/>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unity-screenshot.png"/>
          <p:cNvPicPr>
            <a:picLocks noChangeAspect="1"/>
          </p:cNvPicPr>
          <p:nvPr/>
        </p:nvPicPr>
        <p:blipFill rotWithShape="1">
          <a:blip r:embed="rId3">
            <a:extLst>
              <a:ext uri="{28A0092B-C50C-407E-A947-70E740481C1C}">
                <a14:useLocalDpi xmlns:a14="http://schemas.microsoft.com/office/drawing/2010/main" val="0"/>
              </a:ext>
            </a:extLst>
          </a:blip>
          <a:srcRect l="65122"/>
          <a:stretch/>
        </p:blipFill>
        <p:spPr>
          <a:xfrm>
            <a:off x="6602905" y="12955"/>
            <a:ext cx="2541095" cy="5143500"/>
          </a:xfrm>
          <a:prstGeom prst="rect">
            <a:avLst/>
          </a:prstGeom>
        </p:spPr>
      </p:pic>
      <p:pic>
        <p:nvPicPr>
          <p:cNvPr id="5" name="Picture 4" descr="GitHub-Mark-120px-plu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201" y="1496038"/>
            <a:ext cx="1854198" cy="1854198"/>
          </a:xfrm>
          <a:prstGeom prst="rect">
            <a:avLst/>
          </a:prstGeom>
        </p:spPr>
      </p:pic>
      <p:sp>
        <p:nvSpPr>
          <p:cNvPr id="6" name="Text Placeholder 5"/>
          <p:cNvSpPr>
            <a:spLocks noGrp="1"/>
          </p:cNvSpPr>
          <p:nvPr>
            <p:ph type="body" sz="quarter" idx="13"/>
          </p:nvPr>
        </p:nvSpPr>
        <p:spPr>
          <a:xfrm>
            <a:off x="4539804" y="1898351"/>
            <a:ext cx="64397" cy="1346799"/>
          </a:xfrm>
        </p:spPr>
        <p:txBody>
          <a:bodyPr/>
          <a:lstStyle/>
          <a:p>
            <a:r>
              <a:rPr lang="en-US"/>
              <a:t> </a:t>
            </a:r>
          </a:p>
        </p:txBody>
      </p:sp>
      <p:sp>
        <p:nvSpPr>
          <p:cNvPr id="7" name="TextBox 6"/>
          <p:cNvSpPr txBox="1"/>
          <p:nvPr/>
        </p:nvSpPr>
        <p:spPr>
          <a:xfrm rot="20293331">
            <a:off x="461269" y="597100"/>
            <a:ext cx="2349400"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bg1"/>
                </a:solidFill>
                <a:effectLst/>
                <a:uFillTx/>
                <a:latin typeface="+mn-lt"/>
                <a:ea typeface="+mn-ea"/>
                <a:cs typeface="+mn-cs"/>
                <a:sym typeface="Yanone Kaffeesatz Regular"/>
              </a:rPr>
              <a:t>Visual Studio</a:t>
            </a:r>
          </a:p>
        </p:txBody>
      </p:sp>
      <p:sp>
        <p:nvSpPr>
          <p:cNvPr id="8" name="TextBox 7"/>
          <p:cNvSpPr txBox="1"/>
          <p:nvPr/>
        </p:nvSpPr>
        <p:spPr>
          <a:xfrm rot="687581">
            <a:off x="3466301" y="4141629"/>
            <a:ext cx="529160"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1"/>
                </a:solidFill>
                <a:effectLst/>
                <a:uFillTx/>
                <a:latin typeface="+mn-lt"/>
                <a:ea typeface="+mn-ea"/>
                <a:cs typeface="+mn-cs"/>
                <a:sym typeface="Yanone Kaffeesatz Regular"/>
              </a:rPr>
              <a:t>C#</a:t>
            </a:r>
          </a:p>
        </p:txBody>
      </p:sp>
      <p:sp>
        <p:nvSpPr>
          <p:cNvPr id="9" name="TextBox 8"/>
          <p:cNvSpPr txBox="1"/>
          <p:nvPr/>
        </p:nvSpPr>
        <p:spPr>
          <a:xfrm rot="695365">
            <a:off x="421404" y="2291318"/>
            <a:ext cx="2009155"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4"/>
                </a:solidFill>
                <a:effectLst/>
                <a:uFillTx/>
                <a:latin typeface="+mn-lt"/>
                <a:ea typeface="+mn-ea"/>
                <a:cs typeface="+mn-cs"/>
                <a:sym typeface="Yanone Kaffeesatz Regular"/>
              </a:rPr>
              <a:t>Extensions</a:t>
            </a:r>
          </a:p>
        </p:txBody>
      </p:sp>
      <p:sp>
        <p:nvSpPr>
          <p:cNvPr id="10" name="TextBox 9"/>
          <p:cNvSpPr txBox="1"/>
          <p:nvPr/>
        </p:nvSpPr>
        <p:spPr>
          <a:xfrm rot="1143611">
            <a:off x="5006450" y="501733"/>
            <a:ext cx="1028507"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5"/>
                </a:solidFill>
                <a:effectLst/>
                <a:uFillTx/>
                <a:latin typeface="+mn-lt"/>
                <a:ea typeface="+mn-ea"/>
                <a:cs typeface="+mn-cs"/>
                <a:sym typeface="Yanone Kaffeesatz Regular"/>
              </a:rPr>
              <a:t>Unity</a:t>
            </a:r>
          </a:p>
        </p:txBody>
      </p:sp>
      <p:sp>
        <p:nvSpPr>
          <p:cNvPr id="11" name="TextBox 10"/>
          <p:cNvSpPr txBox="1"/>
          <p:nvPr/>
        </p:nvSpPr>
        <p:spPr>
          <a:xfrm rot="20964421">
            <a:off x="1320717" y="4018697"/>
            <a:ext cx="764451"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2"/>
                </a:solidFill>
                <a:effectLst/>
                <a:uFillTx/>
                <a:latin typeface="+mn-lt"/>
                <a:ea typeface="+mn-ea"/>
                <a:cs typeface="+mn-cs"/>
                <a:sym typeface="Yanone Kaffeesatz Regular"/>
              </a:rPr>
              <a:t>C++</a:t>
            </a:r>
          </a:p>
        </p:txBody>
      </p:sp>
      <p:sp>
        <p:nvSpPr>
          <p:cNvPr id="14" name="TextBox 13"/>
          <p:cNvSpPr txBox="1"/>
          <p:nvPr/>
        </p:nvSpPr>
        <p:spPr>
          <a:xfrm rot="20293331">
            <a:off x="4902451" y="3722289"/>
            <a:ext cx="1518840"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bg1"/>
                </a:solidFill>
                <a:effectLst/>
                <a:uFillTx/>
                <a:latin typeface="+mn-lt"/>
                <a:ea typeface="+mn-ea"/>
                <a:cs typeface="+mn-cs"/>
                <a:sym typeface="Yanone Kaffeesatz Regular"/>
              </a:rPr>
              <a:t>GraphQL</a:t>
            </a:r>
          </a:p>
        </p:txBody>
      </p:sp>
    </p:spTree>
    <p:extLst>
      <p:ext uri="{BB962C8B-B14F-4D97-AF65-F5344CB8AC3E}">
        <p14:creationId xmlns:p14="http://schemas.microsoft.com/office/powerpoint/2010/main" val="2678218432"/>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885023353"/>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629177829"/>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598070" y="1898351"/>
            <a:ext cx="5947880" cy="1346799"/>
          </a:xfrm>
        </p:spPr>
        <p:txBody>
          <a:bodyPr/>
          <a:lstStyle/>
          <a:p>
            <a:r>
              <a:rPr lang="en-US">
                <a:solidFill>
                  <a:schemeClr val="accent6"/>
                </a:solidFill>
              </a:rPr>
              <a:t>Cross-platform</a:t>
            </a:r>
          </a:p>
        </p:txBody>
      </p:sp>
      <p:sp>
        <p:nvSpPr>
          <p:cNvPr id="3" name="TextBox 2"/>
          <p:cNvSpPr txBox="1"/>
          <p:nvPr/>
        </p:nvSpPr>
        <p:spPr>
          <a:xfrm rot="563145">
            <a:off x="822781" y="3790097"/>
            <a:ext cx="1711253"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2"/>
                </a:solidFill>
                <a:effectLst/>
                <a:uFillTx/>
                <a:latin typeface="+mn-lt"/>
                <a:ea typeface="+mn-ea"/>
                <a:cs typeface="+mn-cs"/>
                <a:sym typeface="Yanone Kaffeesatz Regular"/>
              </a:rPr>
              <a:t>Windows</a:t>
            </a:r>
          </a:p>
        </p:txBody>
      </p:sp>
      <p:sp>
        <p:nvSpPr>
          <p:cNvPr id="4" name="TextBox 3"/>
          <p:cNvSpPr txBox="1"/>
          <p:nvPr/>
        </p:nvSpPr>
        <p:spPr>
          <a:xfrm rot="20548527">
            <a:off x="6403656" y="3668090"/>
            <a:ext cx="119835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1"/>
                </a:solidFill>
              </a:rPr>
              <a:t>MacOS</a:t>
            </a:r>
            <a:endParaRPr kumimoji="0" lang="en-US" sz="4400" b="0" i="0" u="none" strike="noStrike" cap="none" spc="0" normalizeH="0" baseline="0">
              <a:ln>
                <a:noFill/>
              </a:ln>
              <a:solidFill>
                <a:schemeClr val="accent1"/>
              </a:solidFill>
              <a:effectLst/>
              <a:uFillTx/>
              <a:latin typeface="+mn-lt"/>
              <a:ea typeface="+mn-ea"/>
              <a:cs typeface="+mn-cs"/>
              <a:sym typeface="Yanone Kaffeesatz Regular"/>
            </a:endParaRPr>
          </a:p>
        </p:txBody>
      </p:sp>
      <p:sp>
        <p:nvSpPr>
          <p:cNvPr id="5" name="TextBox 4"/>
          <p:cNvSpPr txBox="1"/>
          <p:nvPr/>
        </p:nvSpPr>
        <p:spPr>
          <a:xfrm rot="1143611">
            <a:off x="6439740" y="679533"/>
            <a:ext cx="1051570"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5"/>
                </a:solidFill>
                <a:effectLst/>
                <a:uFillTx/>
                <a:latin typeface="+mn-lt"/>
                <a:ea typeface="+mn-ea"/>
                <a:cs typeface="+mn-cs"/>
                <a:sym typeface="Yanone Kaffeesatz Regular"/>
              </a:rPr>
              <a:t>Linux</a:t>
            </a:r>
          </a:p>
        </p:txBody>
      </p:sp>
      <p:sp>
        <p:nvSpPr>
          <p:cNvPr id="6" name="TextBox 5"/>
          <p:cNvSpPr txBox="1"/>
          <p:nvPr/>
        </p:nvSpPr>
        <p:spPr>
          <a:xfrm rot="20424312">
            <a:off x="1020899" y="859057"/>
            <a:ext cx="810161"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4"/>
                </a:solidFill>
                <a:effectLst/>
                <a:uFillTx/>
                <a:latin typeface="+mn-lt"/>
                <a:ea typeface="+mn-ea"/>
                <a:cs typeface="+mn-cs"/>
                <a:sym typeface="Yanone Kaffeesatz Regular"/>
              </a:rPr>
              <a:t>VMs</a:t>
            </a:r>
          </a:p>
        </p:txBody>
      </p:sp>
    </p:spTree>
    <p:extLst>
      <p:ext uri="{BB962C8B-B14F-4D97-AF65-F5344CB8AC3E}">
        <p14:creationId xmlns:p14="http://schemas.microsoft.com/office/powerpoint/2010/main" val="2989476305"/>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598070" y="1898351"/>
            <a:ext cx="5947880" cy="1346799"/>
          </a:xfrm>
        </p:spPr>
        <p:txBody>
          <a:bodyPr/>
          <a:lstStyle/>
          <a:p>
            <a:r>
              <a:rPr lang="en-US">
                <a:solidFill>
                  <a:schemeClr val="accent6"/>
                </a:solidFill>
              </a:rPr>
              <a:t>Cross-platform</a:t>
            </a:r>
          </a:p>
        </p:txBody>
      </p:sp>
      <p:sp>
        <p:nvSpPr>
          <p:cNvPr id="3" name="TextBox 2"/>
          <p:cNvSpPr txBox="1"/>
          <p:nvPr/>
        </p:nvSpPr>
        <p:spPr>
          <a:xfrm rot="563145">
            <a:off x="990948" y="3272311"/>
            <a:ext cx="1214246"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1"/>
                </a:solidFill>
                <a:effectLst/>
                <a:uFillTx/>
                <a:latin typeface="+mn-lt"/>
                <a:ea typeface="+mn-ea"/>
                <a:cs typeface="+mn-cs"/>
                <a:sym typeface="Yanone Kaffeesatz Regular"/>
              </a:rPr>
              <a:t>Cardboard</a:t>
            </a:r>
          </a:p>
        </p:txBody>
      </p:sp>
      <p:sp>
        <p:nvSpPr>
          <p:cNvPr id="4" name="TextBox 3"/>
          <p:cNvSpPr txBox="1"/>
          <p:nvPr/>
        </p:nvSpPr>
        <p:spPr>
          <a:xfrm rot="20548527">
            <a:off x="6403656" y="3668090"/>
            <a:ext cx="1198354"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4400">
                <a:solidFill>
                  <a:schemeClr val="accent1"/>
                </a:solidFill>
              </a:rPr>
              <a:t>MacOS</a:t>
            </a:r>
            <a:endParaRPr kumimoji="0" lang="en-US" sz="4400" b="0" i="0" u="none" strike="noStrike" cap="none" spc="0" normalizeH="0" baseline="0">
              <a:ln>
                <a:noFill/>
              </a:ln>
              <a:solidFill>
                <a:schemeClr val="accent1"/>
              </a:solidFill>
              <a:effectLst/>
              <a:uFillTx/>
              <a:latin typeface="+mn-lt"/>
              <a:ea typeface="+mn-ea"/>
              <a:cs typeface="+mn-cs"/>
              <a:sym typeface="Yanone Kaffeesatz Regular"/>
            </a:endParaRPr>
          </a:p>
        </p:txBody>
      </p:sp>
      <p:sp>
        <p:nvSpPr>
          <p:cNvPr id="5" name="TextBox 4"/>
          <p:cNvSpPr txBox="1"/>
          <p:nvPr/>
        </p:nvSpPr>
        <p:spPr>
          <a:xfrm rot="1143611">
            <a:off x="6439740" y="679533"/>
            <a:ext cx="1051570"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5"/>
                </a:solidFill>
                <a:effectLst/>
                <a:uFillTx/>
                <a:latin typeface="+mn-lt"/>
                <a:ea typeface="+mn-ea"/>
                <a:cs typeface="+mn-cs"/>
                <a:sym typeface="Yanone Kaffeesatz Regular"/>
              </a:rPr>
              <a:t>Linux</a:t>
            </a:r>
          </a:p>
        </p:txBody>
      </p:sp>
      <p:sp>
        <p:nvSpPr>
          <p:cNvPr id="6" name="TextBox 5"/>
          <p:cNvSpPr txBox="1"/>
          <p:nvPr/>
        </p:nvSpPr>
        <p:spPr>
          <a:xfrm rot="20424312">
            <a:off x="1020900" y="859057"/>
            <a:ext cx="810161"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4"/>
                </a:solidFill>
                <a:effectLst/>
                <a:uFillTx/>
                <a:latin typeface="+mn-lt"/>
                <a:ea typeface="+mn-ea"/>
                <a:cs typeface="+mn-cs"/>
                <a:sym typeface="Yanone Kaffeesatz Regular"/>
              </a:rPr>
              <a:t>VMs</a:t>
            </a:r>
          </a:p>
        </p:txBody>
      </p:sp>
      <p:sp>
        <p:nvSpPr>
          <p:cNvPr id="7" name="TextBox 6"/>
          <p:cNvSpPr txBox="1"/>
          <p:nvPr/>
        </p:nvSpPr>
        <p:spPr>
          <a:xfrm rot="239396">
            <a:off x="3725777" y="950154"/>
            <a:ext cx="963263"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tx2"/>
                </a:solidFill>
              </a:rPr>
              <a:t>Android</a:t>
            </a:r>
            <a:endParaRPr kumimoji="0" lang="en-US" sz="2800" b="0" i="0" u="none" strike="noStrike" cap="none" spc="0" normalizeH="0" baseline="0">
              <a:ln>
                <a:noFill/>
              </a:ln>
              <a:solidFill>
                <a:schemeClr val="tx2"/>
              </a:solidFill>
              <a:effectLst/>
              <a:uFillTx/>
              <a:sym typeface="Yanone Kaffeesatz Regular"/>
            </a:endParaRPr>
          </a:p>
        </p:txBody>
      </p:sp>
      <p:sp>
        <p:nvSpPr>
          <p:cNvPr id="8" name="TextBox 7"/>
          <p:cNvSpPr txBox="1"/>
          <p:nvPr/>
        </p:nvSpPr>
        <p:spPr>
          <a:xfrm rot="20548527">
            <a:off x="3031896" y="3594243"/>
            <a:ext cx="623959"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1"/>
                </a:solidFill>
              </a:rPr>
              <a:t>UWP</a:t>
            </a:r>
            <a:endParaRPr kumimoji="0" lang="en-US" sz="2800" b="0" i="0" u="none" strike="noStrike" cap="none" spc="0" normalizeH="0" baseline="0">
              <a:ln>
                <a:noFill/>
              </a:ln>
              <a:solidFill>
                <a:schemeClr val="accent1"/>
              </a:solidFill>
              <a:effectLst/>
              <a:uFillTx/>
              <a:sym typeface="Yanone Kaffeesatz Regular"/>
            </a:endParaRPr>
          </a:p>
        </p:txBody>
      </p:sp>
      <p:sp>
        <p:nvSpPr>
          <p:cNvPr id="10" name="TextBox 9"/>
          <p:cNvSpPr txBox="1"/>
          <p:nvPr/>
        </p:nvSpPr>
        <p:spPr>
          <a:xfrm rot="20548527">
            <a:off x="5569681" y="1574943"/>
            <a:ext cx="856992"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4"/>
                </a:solidFill>
              </a:rPr>
              <a:t>WebGL</a:t>
            </a:r>
            <a:endParaRPr kumimoji="0" lang="en-US" sz="2800" b="0" i="0" u="none" strike="noStrike" cap="none" spc="0" normalizeH="0" baseline="0">
              <a:ln>
                <a:noFill/>
              </a:ln>
              <a:solidFill>
                <a:schemeClr val="accent4"/>
              </a:solidFill>
              <a:effectLst/>
              <a:uFillTx/>
              <a:sym typeface="Yanone Kaffeesatz Regular"/>
            </a:endParaRPr>
          </a:p>
        </p:txBody>
      </p:sp>
      <p:sp>
        <p:nvSpPr>
          <p:cNvPr id="11" name="TextBox 10"/>
          <p:cNvSpPr txBox="1"/>
          <p:nvPr/>
        </p:nvSpPr>
        <p:spPr>
          <a:xfrm rot="20548527">
            <a:off x="4293896" y="3839120"/>
            <a:ext cx="512961"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1"/>
                </a:solidFill>
              </a:rPr>
              <a:t>PS4</a:t>
            </a:r>
            <a:endParaRPr kumimoji="0" lang="en-US" sz="2800" b="0" i="0" u="none" strike="noStrike" cap="none" spc="0" normalizeH="0" baseline="0">
              <a:ln>
                <a:noFill/>
              </a:ln>
              <a:solidFill>
                <a:schemeClr val="accent1"/>
              </a:solidFill>
              <a:effectLst/>
              <a:uFillTx/>
              <a:sym typeface="Yanone Kaffeesatz Regular"/>
            </a:endParaRPr>
          </a:p>
        </p:txBody>
      </p:sp>
      <p:sp>
        <p:nvSpPr>
          <p:cNvPr id="12" name="TextBox 11"/>
          <p:cNvSpPr txBox="1"/>
          <p:nvPr/>
        </p:nvSpPr>
        <p:spPr>
          <a:xfrm rot="20548527">
            <a:off x="5414921" y="4083997"/>
            <a:ext cx="862005"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rgbClr val="53585F"/>
                </a:solidFill>
              </a:rPr>
              <a:t>PS Vita</a:t>
            </a:r>
            <a:endParaRPr kumimoji="0" lang="en-US" sz="2800" b="0" i="0" u="none" strike="noStrike" cap="none" spc="0" normalizeH="0" baseline="0">
              <a:ln>
                <a:noFill/>
              </a:ln>
              <a:solidFill>
                <a:srgbClr val="53585F"/>
              </a:solidFill>
              <a:effectLst/>
              <a:uFillTx/>
              <a:sym typeface="Yanone Kaffeesatz Regular"/>
            </a:endParaRPr>
          </a:p>
        </p:txBody>
      </p:sp>
      <p:sp>
        <p:nvSpPr>
          <p:cNvPr id="13" name="TextBox 12"/>
          <p:cNvSpPr txBox="1"/>
          <p:nvPr/>
        </p:nvSpPr>
        <p:spPr>
          <a:xfrm rot="20548527">
            <a:off x="254003" y="1819445"/>
            <a:ext cx="114603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1"/>
                </a:solidFill>
              </a:rPr>
              <a:t>XBox One</a:t>
            </a:r>
            <a:endParaRPr kumimoji="0" lang="en-US" sz="2800" b="0" i="0" u="none" strike="noStrike" cap="none" spc="0" normalizeH="0" baseline="0">
              <a:ln>
                <a:noFill/>
              </a:ln>
              <a:solidFill>
                <a:schemeClr val="accent1"/>
              </a:solidFill>
              <a:effectLst/>
              <a:uFillTx/>
              <a:sym typeface="Yanone Kaffeesatz Regular"/>
            </a:endParaRPr>
          </a:p>
        </p:txBody>
      </p:sp>
      <p:sp>
        <p:nvSpPr>
          <p:cNvPr id="14" name="TextBox 13"/>
          <p:cNvSpPr txBox="1"/>
          <p:nvPr/>
        </p:nvSpPr>
        <p:spPr>
          <a:xfrm rot="20548527">
            <a:off x="6405117" y="3162164"/>
            <a:ext cx="67673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1"/>
                </a:solidFill>
              </a:rPr>
              <a:t>Wii U</a:t>
            </a:r>
            <a:endParaRPr kumimoji="0" lang="en-US" sz="2800" b="0" i="0" u="none" strike="noStrike" cap="none" spc="0" normalizeH="0" baseline="0">
              <a:ln>
                <a:noFill/>
              </a:ln>
              <a:solidFill>
                <a:schemeClr val="accent1"/>
              </a:solidFill>
              <a:effectLst/>
              <a:uFillTx/>
              <a:sym typeface="Yanone Kaffeesatz Regular"/>
            </a:endParaRPr>
          </a:p>
        </p:txBody>
      </p:sp>
      <p:sp>
        <p:nvSpPr>
          <p:cNvPr id="15" name="TextBox 14"/>
          <p:cNvSpPr txBox="1"/>
          <p:nvPr/>
        </p:nvSpPr>
        <p:spPr>
          <a:xfrm rot="20548527">
            <a:off x="7733757" y="1535596"/>
            <a:ext cx="52197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1"/>
                </a:solidFill>
                <a:effectLst/>
                <a:uFillTx/>
                <a:latin typeface="+mn-lt"/>
                <a:ea typeface="+mn-ea"/>
                <a:cs typeface="+mn-cs"/>
                <a:sym typeface="Yanone Kaffeesatz Regular"/>
              </a:rPr>
              <a:t>3DS</a:t>
            </a:r>
          </a:p>
        </p:txBody>
      </p:sp>
      <p:sp>
        <p:nvSpPr>
          <p:cNvPr id="16" name="TextBox 15"/>
          <p:cNvSpPr txBox="1"/>
          <p:nvPr/>
        </p:nvSpPr>
        <p:spPr>
          <a:xfrm rot="20548527">
            <a:off x="7899449" y="2828197"/>
            <a:ext cx="495399"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1"/>
                </a:solidFill>
                <a:effectLst/>
                <a:uFillTx/>
                <a:latin typeface="+mn-lt"/>
                <a:ea typeface="+mn-ea"/>
                <a:cs typeface="+mn-cs"/>
                <a:sym typeface="Yanone Kaffeesatz Regular"/>
              </a:rPr>
              <a:t>Rift</a:t>
            </a:r>
          </a:p>
        </p:txBody>
      </p:sp>
      <p:sp>
        <p:nvSpPr>
          <p:cNvPr id="18" name="TextBox 17"/>
          <p:cNvSpPr txBox="1"/>
          <p:nvPr/>
        </p:nvSpPr>
        <p:spPr>
          <a:xfrm rot="563145">
            <a:off x="3108829" y="4380692"/>
            <a:ext cx="56937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2"/>
                </a:solidFill>
                <a:effectLst/>
                <a:uFillTx/>
                <a:latin typeface="+mn-lt"/>
                <a:ea typeface="+mn-ea"/>
                <a:cs typeface="+mn-cs"/>
                <a:sym typeface="Yanone Kaffeesatz Regular"/>
              </a:rPr>
              <a:t>Vive</a:t>
            </a:r>
          </a:p>
        </p:txBody>
      </p:sp>
      <p:sp>
        <p:nvSpPr>
          <p:cNvPr id="19" name="TextBox 18"/>
          <p:cNvSpPr txBox="1"/>
          <p:nvPr/>
        </p:nvSpPr>
        <p:spPr>
          <a:xfrm rot="563145">
            <a:off x="3828207" y="3140802"/>
            <a:ext cx="645135"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2"/>
                </a:solidFill>
                <a:effectLst/>
                <a:uFillTx/>
                <a:latin typeface="+mn-lt"/>
                <a:ea typeface="+mn-ea"/>
                <a:cs typeface="+mn-cs"/>
                <a:sym typeface="Yanone Kaffeesatz Regular"/>
              </a:rPr>
              <a:t>PSVR</a:t>
            </a:r>
          </a:p>
        </p:txBody>
      </p:sp>
      <p:sp>
        <p:nvSpPr>
          <p:cNvPr id="20" name="TextBox 19"/>
          <p:cNvSpPr txBox="1"/>
          <p:nvPr/>
        </p:nvSpPr>
        <p:spPr>
          <a:xfrm rot="563145">
            <a:off x="7704424" y="3614469"/>
            <a:ext cx="647299"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2"/>
                </a:solidFill>
                <a:effectLst/>
                <a:uFillTx/>
                <a:latin typeface="+mn-lt"/>
                <a:ea typeface="+mn-ea"/>
                <a:cs typeface="+mn-cs"/>
                <a:sym typeface="Yanone Kaffeesatz Regular"/>
              </a:rPr>
              <a:t>WMR</a:t>
            </a:r>
          </a:p>
        </p:txBody>
      </p:sp>
      <p:sp>
        <p:nvSpPr>
          <p:cNvPr id="21" name="TextBox 20"/>
          <p:cNvSpPr txBox="1"/>
          <p:nvPr/>
        </p:nvSpPr>
        <p:spPr>
          <a:xfrm rot="563145">
            <a:off x="7603412" y="4604183"/>
            <a:ext cx="876733"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2"/>
                </a:solidFill>
                <a:effectLst/>
                <a:uFillTx/>
                <a:latin typeface="+mn-lt"/>
                <a:ea typeface="+mn-ea"/>
                <a:cs typeface="+mn-cs"/>
                <a:sym typeface="Yanone Kaffeesatz Regular"/>
              </a:rPr>
              <a:t>GearVR</a:t>
            </a:r>
          </a:p>
        </p:txBody>
      </p:sp>
      <p:sp>
        <p:nvSpPr>
          <p:cNvPr id="22" name="TextBox 21"/>
          <p:cNvSpPr txBox="1"/>
          <p:nvPr/>
        </p:nvSpPr>
        <p:spPr>
          <a:xfrm rot="563145">
            <a:off x="3882899" y="4502023"/>
            <a:ext cx="1190549"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tx2"/>
                </a:solidFill>
                <a:effectLst/>
                <a:uFillTx/>
                <a:latin typeface="+mn-lt"/>
                <a:ea typeface="+mn-ea"/>
                <a:cs typeface="+mn-cs"/>
                <a:sym typeface="Yanone Kaffeesatz Regular"/>
              </a:rPr>
              <a:t>Daydream</a:t>
            </a:r>
          </a:p>
        </p:txBody>
      </p:sp>
      <p:sp>
        <p:nvSpPr>
          <p:cNvPr id="23" name="TextBox 22"/>
          <p:cNvSpPr txBox="1"/>
          <p:nvPr/>
        </p:nvSpPr>
        <p:spPr>
          <a:xfrm rot="563145">
            <a:off x="1614717" y="348498"/>
            <a:ext cx="130805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2"/>
                </a:solidFill>
                <a:effectLst/>
                <a:uFillTx/>
                <a:latin typeface="+mn-lt"/>
                <a:ea typeface="+mn-ea"/>
                <a:cs typeface="+mn-cs"/>
                <a:sym typeface="Yanone Kaffeesatz Regular"/>
              </a:rPr>
              <a:t>Android TV</a:t>
            </a:r>
          </a:p>
        </p:txBody>
      </p:sp>
      <p:sp>
        <p:nvSpPr>
          <p:cNvPr id="24" name="TextBox 23"/>
          <p:cNvSpPr txBox="1"/>
          <p:nvPr/>
        </p:nvSpPr>
        <p:spPr>
          <a:xfrm rot="563145">
            <a:off x="5005187" y="295279"/>
            <a:ext cx="105157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2"/>
                </a:solidFill>
                <a:effectLst/>
                <a:uFillTx/>
                <a:latin typeface="+mn-lt"/>
                <a:ea typeface="+mn-ea"/>
                <a:cs typeface="+mn-cs"/>
                <a:sym typeface="Yanone Kaffeesatz Regular"/>
              </a:rPr>
              <a:t>SmartTV</a:t>
            </a:r>
          </a:p>
        </p:txBody>
      </p:sp>
      <p:sp>
        <p:nvSpPr>
          <p:cNvPr id="25" name="TextBox 24"/>
          <p:cNvSpPr txBox="1"/>
          <p:nvPr/>
        </p:nvSpPr>
        <p:spPr>
          <a:xfrm rot="563145">
            <a:off x="7151159" y="231199"/>
            <a:ext cx="61282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2"/>
                </a:solidFill>
                <a:effectLst/>
                <a:uFillTx/>
                <a:latin typeface="+mn-lt"/>
                <a:ea typeface="+mn-ea"/>
                <a:cs typeface="+mn-cs"/>
                <a:sym typeface="Yanone Kaffeesatz Regular"/>
              </a:rPr>
              <a:t>tvOS</a:t>
            </a:r>
          </a:p>
        </p:txBody>
      </p:sp>
      <p:sp>
        <p:nvSpPr>
          <p:cNvPr id="26" name="TextBox 25"/>
          <p:cNvSpPr txBox="1"/>
          <p:nvPr/>
        </p:nvSpPr>
        <p:spPr>
          <a:xfrm rot="563145">
            <a:off x="243105" y="4562108"/>
            <a:ext cx="84118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5"/>
                </a:solidFill>
                <a:effectLst/>
                <a:uFillTx/>
                <a:latin typeface="+mn-lt"/>
                <a:ea typeface="+mn-ea"/>
                <a:cs typeface="+mn-cs"/>
                <a:sym typeface="Yanone Kaffeesatz Regular"/>
              </a:rPr>
              <a:t>Switch</a:t>
            </a:r>
          </a:p>
        </p:txBody>
      </p:sp>
      <p:sp>
        <p:nvSpPr>
          <p:cNvPr id="27" name="TextBox 26"/>
          <p:cNvSpPr txBox="1"/>
          <p:nvPr/>
        </p:nvSpPr>
        <p:spPr>
          <a:xfrm rot="20548527">
            <a:off x="4585359" y="1260658"/>
            <a:ext cx="840106"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1"/>
                </a:solidFill>
              </a:rPr>
              <a:t>Fire OS</a:t>
            </a:r>
            <a:endParaRPr kumimoji="0" lang="en-US" sz="2800" b="0" i="0" u="none" strike="noStrike" cap="none" spc="0" normalizeH="0" baseline="0">
              <a:ln>
                <a:noFill/>
              </a:ln>
              <a:solidFill>
                <a:schemeClr val="accent1"/>
              </a:solidFill>
              <a:effectLst/>
              <a:uFillTx/>
              <a:sym typeface="Yanone Kaffeesatz Regular"/>
            </a:endParaRPr>
          </a:p>
        </p:txBody>
      </p:sp>
      <p:sp>
        <p:nvSpPr>
          <p:cNvPr id="28" name="TextBox 27"/>
          <p:cNvSpPr txBox="1"/>
          <p:nvPr/>
        </p:nvSpPr>
        <p:spPr>
          <a:xfrm rot="20548527">
            <a:off x="2634092" y="1610860"/>
            <a:ext cx="1260576"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1"/>
                </a:solidFill>
              </a:rPr>
              <a:t>Gameroom</a:t>
            </a:r>
          </a:p>
        </p:txBody>
      </p:sp>
      <p:sp>
        <p:nvSpPr>
          <p:cNvPr id="29" name="TextBox 28"/>
          <p:cNvSpPr txBox="1"/>
          <p:nvPr/>
        </p:nvSpPr>
        <p:spPr>
          <a:xfrm rot="20548527">
            <a:off x="6596529" y="1592764"/>
            <a:ext cx="75823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1"/>
                </a:solidFill>
              </a:rPr>
              <a:t>AR Kit</a:t>
            </a:r>
          </a:p>
        </p:txBody>
      </p:sp>
      <p:sp>
        <p:nvSpPr>
          <p:cNvPr id="30" name="TextBox 29"/>
          <p:cNvSpPr txBox="1"/>
          <p:nvPr/>
        </p:nvSpPr>
        <p:spPr>
          <a:xfrm rot="20548527">
            <a:off x="195665" y="587702"/>
            <a:ext cx="87134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1"/>
                </a:solidFill>
              </a:rPr>
              <a:t>ARCore</a:t>
            </a:r>
          </a:p>
        </p:txBody>
      </p:sp>
      <p:sp>
        <p:nvSpPr>
          <p:cNvPr id="31" name="TextBox 30"/>
          <p:cNvSpPr txBox="1"/>
          <p:nvPr/>
        </p:nvSpPr>
        <p:spPr>
          <a:xfrm rot="20548527">
            <a:off x="2293830" y="1217162"/>
            <a:ext cx="44765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rgbClr val="53585F"/>
                </a:solidFill>
              </a:rPr>
              <a:t>iOS</a:t>
            </a:r>
          </a:p>
        </p:txBody>
      </p:sp>
      <p:sp>
        <p:nvSpPr>
          <p:cNvPr id="32" name="TextBox 31"/>
          <p:cNvSpPr txBox="1"/>
          <p:nvPr/>
        </p:nvSpPr>
        <p:spPr>
          <a:xfrm rot="20548527">
            <a:off x="3584572" y="295278"/>
            <a:ext cx="120886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1"/>
                </a:solidFill>
              </a:rPr>
              <a:t>Raspberry</a:t>
            </a:r>
            <a:endParaRPr kumimoji="0" lang="en-US" sz="2800" b="0" i="0" u="none" strike="noStrike" cap="none" spc="0" normalizeH="0" baseline="0">
              <a:ln>
                <a:noFill/>
              </a:ln>
              <a:solidFill>
                <a:schemeClr val="accent1"/>
              </a:solidFill>
              <a:effectLst/>
              <a:uFillTx/>
              <a:sym typeface="Yanone Kaffeesatz Regular"/>
            </a:endParaRPr>
          </a:p>
        </p:txBody>
      </p:sp>
      <p:sp>
        <p:nvSpPr>
          <p:cNvPr id="33" name="TextBox 32"/>
          <p:cNvSpPr txBox="1"/>
          <p:nvPr/>
        </p:nvSpPr>
        <p:spPr>
          <a:xfrm rot="443957">
            <a:off x="398470" y="2603104"/>
            <a:ext cx="1174764"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2"/>
                </a:solidFill>
              </a:rPr>
              <a:t>XBox 360</a:t>
            </a:r>
            <a:endParaRPr kumimoji="0" lang="en-US" sz="2800" b="0" i="0" u="none" strike="noStrike" cap="none" spc="0" normalizeH="0" baseline="0">
              <a:ln>
                <a:noFill/>
              </a:ln>
              <a:solidFill>
                <a:schemeClr val="accent2"/>
              </a:solidFill>
              <a:effectLst/>
              <a:uFillTx/>
              <a:sym typeface="Yanone Kaffeesatz Regular"/>
            </a:endParaRPr>
          </a:p>
        </p:txBody>
      </p:sp>
      <p:sp>
        <p:nvSpPr>
          <p:cNvPr id="34" name="TextBox 33"/>
          <p:cNvSpPr txBox="1"/>
          <p:nvPr/>
        </p:nvSpPr>
        <p:spPr>
          <a:xfrm rot="563145">
            <a:off x="4911987" y="3199760"/>
            <a:ext cx="507256"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solidFill>
                  <a:schemeClr val="accent2"/>
                </a:solidFill>
                <a:effectLst/>
                <a:uFillTx/>
                <a:latin typeface="+mn-lt"/>
                <a:ea typeface="+mn-ea"/>
                <a:cs typeface="+mn-cs"/>
                <a:sym typeface="Yanone Kaffeesatz Regular"/>
              </a:rPr>
              <a:t>BSD</a:t>
            </a:r>
          </a:p>
        </p:txBody>
      </p:sp>
      <p:sp>
        <p:nvSpPr>
          <p:cNvPr id="35" name="TextBox 34"/>
          <p:cNvSpPr txBox="1"/>
          <p:nvPr/>
        </p:nvSpPr>
        <p:spPr>
          <a:xfrm rot="563145">
            <a:off x="7822078" y="816093"/>
            <a:ext cx="833635"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2800" b="0" i="0" u="none" strike="noStrike" cap="none" spc="0" normalizeH="0" baseline="0">
                <a:ln>
                  <a:noFill/>
                </a:ln>
                <a:effectLst/>
                <a:uFillTx/>
                <a:latin typeface="+mn-lt"/>
                <a:ea typeface="+mn-ea"/>
                <a:cs typeface="+mn-cs"/>
                <a:sym typeface="Yanone Kaffeesatz Regular"/>
              </a:rPr>
              <a:t>Solaris</a:t>
            </a:r>
          </a:p>
        </p:txBody>
      </p:sp>
      <p:sp>
        <p:nvSpPr>
          <p:cNvPr id="36" name="TextBox 35"/>
          <p:cNvSpPr txBox="1"/>
          <p:nvPr/>
        </p:nvSpPr>
        <p:spPr>
          <a:xfrm rot="20548527">
            <a:off x="2507199" y="3227710"/>
            <a:ext cx="51012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lang="en-US" sz="2800">
                <a:solidFill>
                  <a:schemeClr val="accent2"/>
                </a:solidFill>
              </a:rPr>
              <a:t>PS3</a:t>
            </a:r>
            <a:endParaRPr kumimoji="0" lang="en-US" sz="2800" b="0" i="0" u="none" strike="noStrike" cap="none" spc="0" normalizeH="0" baseline="0">
              <a:ln>
                <a:noFill/>
              </a:ln>
              <a:solidFill>
                <a:schemeClr val="accent2"/>
              </a:solidFill>
              <a:effectLst/>
              <a:uFillTx/>
              <a:sym typeface="Yanone Kaffeesatz Regular"/>
            </a:endParaRPr>
          </a:p>
        </p:txBody>
      </p:sp>
      <p:sp>
        <p:nvSpPr>
          <p:cNvPr id="37" name="TextBox 36"/>
          <p:cNvSpPr txBox="1"/>
          <p:nvPr/>
        </p:nvSpPr>
        <p:spPr>
          <a:xfrm rot="563145">
            <a:off x="822781" y="3790097"/>
            <a:ext cx="1711253"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sz="4400" b="0" i="0" u="none" strike="noStrike" cap="none" spc="0" normalizeH="0" baseline="0">
                <a:ln>
                  <a:noFill/>
                </a:ln>
                <a:solidFill>
                  <a:schemeClr val="accent2"/>
                </a:solidFill>
                <a:effectLst/>
                <a:uFillTx/>
                <a:latin typeface="+mn-lt"/>
                <a:ea typeface="+mn-ea"/>
                <a:cs typeface="+mn-cs"/>
                <a:sym typeface="Yanone Kaffeesatz Regular"/>
              </a:rPr>
              <a:t>Windows</a:t>
            </a:r>
          </a:p>
        </p:txBody>
      </p:sp>
    </p:spTree>
    <p:extLst>
      <p:ext uri="{BB962C8B-B14F-4D97-AF65-F5344CB8AC3E}">
        <p14:creationId xmlns:p14="http://schemas.microsoft.com/office/powerpoint/2010/main" val="22617597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073573" y="667245"/>
            <a:ext cx="6996876" cy="3809012"/>
          </a:xfrm>
        </p:spPr>
        <p:txBody>
          <a:bodyPr/>
          <a:lstStyle/>
          <a:p>
            <a:r>
              <a:rPr lang="en-US">
                <a:solidFill>
                  <a:schemeClr val="tx1"/>
                </a:solidFill>
              </a:rPr>
              <a:t>All of our projects</a:t>
            </a:r>
          </a:p>
          <a:p>
            <a:r>
              <a:rPr lang="en-US">
                <a:solidFill>
                  <a:schemeClr val="tx1"/>
                </a:solidFill>
              </a:rPr>
              <a:t>are</a:t>
            </a:r>
          </a:p>
          <a:p>
            <a:r>
              <a:rPr lang="en-US">
                <a:solidFill>
                  <a:schemeClr val="accent2"/>
                </a:solidFill>
              </a:rPr>
              <a:t>Open Source</a:t>
            </a:r>
            <a:endParaRPr lang="en-US">
              <a:solidFill>
                <a:schemeClr val="accent2"/>
              </a:solidFill>
            </a:endParaRPr>
          </a:p>
        </p:txBody>
      </p:sp>
    </p:spTree>
    <p:extLst>
      <p:ext uri="{BB962C8B-B14F-4D97-AF65-F5344CB8AC3E}">
        <p14:creationId xmlns:p14="http://schemas.microsoft.com/office/powerpoint/2010/main" val="840623226"/>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rinking-from-teh-firehose.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1100" y="1041400"/>
            <a:ext cx="4064000" cy="3048000"/>
          </a:xfrm>
          <a:prstGeom prst="rect">
            <a:avLst/>
          </a:prstGeom>
        </p:spPr>
      </p:pic>
    </p:spTree>
    <p:extLst>
      <p:ext uri="{BB962C8B-B14F-4D97-AF65-F5344CB8AC3E}">
        <p14:creationId xmlns:p14="http://schemas.microsoft.com/office/powerpoint/2010/main" val="956082868"/>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505718" y="742651"/>
            <a:ext cx="6132581" cy="1346799"/>
          </a:xfrm>
        </p:spPr>
        <p:txBody>
          <a:bodyPr/>
          <a:lstStyle/>
          <a:p>
            <a:r>
              <a:rPr lang="en-US">
                <a:solidFill>
                  <a:schemeClr val="tx1"/>
                </a:solidFill>
              </a:rPr>
              <a:t>Check them out</a:t>
            </a:r>
          </a:p>
        </p:txBody>
      </p:sp>
      <p:sp>
        <p:nvSpPr>
          <p:cNvPr id="4" name="TextBox 3"/>
          <p:cNvSpPr txBox="1"/>
          <p:nvPr/>
        </p:nvSpPr>
        <p:spPr>
          <a:xfrm>
            <a:off x="759261" y="2816809"/>
            <a:ext cx="7149408"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584200"/>
            <a:r>
              <a:rPr lang="en-US" sz="4400">
                <a:solidFill>
                  <a:schemeClr val="accent1"/>
                </a:solidFill>
              </a:rPr>
              <a:t>https://github.com/github/VisualStudio</a:t>
            </a:r>
            <a:endParaRPr kumimoji="0" lang="en-US" sz="4400" b="0" i="0" u="none" strike="noStrike" cap="none" spc="0" normalizeH="0" baseline="0">
              <a:ln>
                <a:noFill/>
              </a:ln>
              <a:solidFill>
                <a:schemeClr val="accent1"/>
              </a:solidFill>
              <a:effectLst/>
              <a:uFillTx/>
              <a:latin typeface="+mn-lt"/>
              <a:ea typeface="+mn-ea"/>
              <a:cs typeface="+mn-cs"/>
              <a:sym typeface="Yanone Kaffeesatz Regular"/>
            </a:endParaRPr>
          </a:p>
        </p:txBody>
      </p:sp>
      <p:sp>
        <p:nvSpPr>
          <p:cNvPr id="5" name="TextBox 4"/>
          <p:cNvSpPr txBox="1"/>
          <p:nvPr/>
        </p:nvSpPr>
        <p:spPr>
          <a:xfrm>
            <a:off x="759261" y="3739851"/>
            <a:ext cx="7630140"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584200"/>
            <a:r>
              <a:rPr lang="en-US" sz="4400">
                <a:solidFill>
                  <a:schemeClr val="accent6"/>
                </a:solidFill>
              </a:rPr>
              <a:t>https://github.com/github-for-unity/Unity</a:t>
            </a:r>
            <a:endParaRPr kumimoji="0" lang="en-US" sz="4400" b="0" i="0" u="none" strike="noStrike" cap="none" spc="0" normalizeH="0" baseline="0">
              <a:ln>
                <a:noFill/>
              </a:ln>
              <a:solidFill>
                <a:schemeClr val="accent6"/>
              </a:solidFill>
              <a:effectLst/>
              <a:uFillTx/>
              <a:sym typeface="Yanone Kaffeesatz Regular"/>
            </a:endParaRPr>
          </a:p>
        </p:txBody>
      </p:sp>
    </p:spTree>
    <p:extLst>
      <p:ext uri="{BB962C8B-B14F-4D97-AF65-F5344CB8AC3E}">
        <p14:creationId xmlns:p14="http://schemas.microsoft.com/office/powerpoint/2010/main" val="292117437"/>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797979"/>
      </a:dk1>
      <a:lt1>
        <a:srgbClr val="790041"/>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Yanone Kaffeesatz Regular"/>
        <a:ea typeface="Yanone Kaffeesatz Regular"/>
        <a:cs typeface="Yanone Kaffeesatz Regular"/>
      </a:majorFont>
      <a:minorFont>
        <a:latin typeface="Yanone Kaffeesatz Regular"/>
        <a:ea typeface="Yanone Kaffeesatz Regular"/>
        <a:cs typeface="Yanone Kaffeesatz 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9000" b="0" i="0" u="none" strike="noStrike" cap="none" spc="0" normalizeH="0" baseline="0">
            <a:ln>
              <a:noFill/>
            </a:ln>
            <a:solidFill>
              <a:srgbClr val="797979"/>
            </a:solidFill>
            <a:effectLst/>
            <a:uFillTx/>
            <a:latin typeface="+mn-lt"/>
            <a:ea typeface="+mn-ea"/>
            <a:cs typeface="+mn-cs"/>
            <a:sym typeface="Yanone Kaffeesatz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Yanone Kaffeesatz Regular"/>
        <a:ea typeface="Yanone Kaffeesatz Regular"/>
        <a:cs typeface="Yanone Kaffeesatz Regular"/>
      </a:majorFont>
      <a:minorFont>
        <a:latin typeface="Yanone Kaffeesatz Regular"/>
        <a:ea typeface="Yanone Kaffeesatz Regular"/>
        <a:cs typeface="Yanone Kaffeesatz 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9000" b="0" i="0" u="none" strike="noStrike" cap="none" spc="0" normalizeH="0" baseline="0">
            <a:ln>
              <a:noFill/>
            </a:ln>
            <a:solidFill>
              <a:srgbClr val="797979"/>
            </a:solidFill>
            <a:effectLst/>
            <a:uFillTx/>
            <a:latin typeface="+mn-lt"/>
            <a:ea typeface="+mn-ea"/>
            <a:cs typeface="+mn-cs"/>
            <a:sym typeface="Yanone Kaffeesatz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4094</TotalTime>
  <Words>2767</Words>
  <Application>Microsoft Macintosh PowerPoint</Application>
  <PresentationFormat>On-screen Show (16:9)</PresentationFormat>
  <Paragraphs>188</Paragraphs>
  <Slides>41</Slides>
  <Notes>26</Notes>
  <HiddenSlides>12</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White</vt:lpstr>
      <vt:lpstr>PowerPoint Presentation</vt:lpstr>
      <vt:lpstr>Welcome to SINFO!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What's it like?</vt:lpstr>
      <vt:lpstr>PowerPoint Presentation</vt:lpstr>
      <vt:lpstr>PowerPoint Presentation</vt:lpstr>
      <vt:lpstr>PowerPoint Presentation</vt:lpstr>
      <vt:lpstr>PowerPoint Presentation</vt:lpstr>
      <vt:lpstr>How did I get here?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are you here?</vt:lpstr>
      <vt:lpstr>What sort of job do you want?</vt:lpstr>
      <vt:lpstr>How?</vt:lpstr>
      <vt:lpstr>PowerPoint Presentation</vt:lpstr>
      <vt:lpstr>PowerPoint Presentation</vt:lpstr>
      <vt:lpstr>PowerPoint Presentation</vt:lpstr>
      <vt:lpstr>Go forth and OSS!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Andreia Gaita</cp:lastModifiedBy>
  <cp:revision>306</cp:revision>
  <dcterms:modified xsi:type="dcterms:W3CDTF">2018-02-26T14:54:41Z</dcterms:modified>
</cp:coreProperties>
</file>